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9" r:id="rId3"/>
    <p:sldId id="260" r:id="rId4"/>
    <p:sldId id="263" r:id="rId5"/>
    <p:sldId id="261" r:id="rId6"/>
    <p:sldId id="269" r:id="rId7"/>
    <p:sldId id="271" r:id="rId8"/>
    <p:sldId id="275" r:id="rId9"/>
    <p:sldId id="268" r:id="rId10"/>
    <p:sldId id="274" r:id="rId11"/>
    <p:sldId id="277" r:id="rId12"/>
    <p:sldId id="278" r:id="rId13"/>
    <p:sldId id="262" r:id="rId14"/>
    <p:sldId id="266" r:id="rId15"/>
    <p:sldId id="267" r:id="rId16"/>
    <p:sldId id="270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277C2D0A-38A4-4CAA-A3DC-DBA5261B8228}">
          <p14:sldIdLst>
            <p14:sldId id="256"/>
            <p14:sldId id="259"/>
          </p14:sldIdLst>
        </p14:section>
        <p14:section name="본문" id="{910F4600-DEAC-49E3-B856-68DD17026A05}">
          <p14:sldIdLst>
            <p14:sldId id="260"/>
            <p14:sldId id="263"/>
            <p14:sldId id="261"/>
            <p14:sldId id="269"/>
            <p14:sldId id="271"/>
            <p14:sldId id="275"/>
            <p14:sldId id="268"/>
            <p14:sldId id="274"/>
            <p14:sldId id="277"/>
            <p14:sldId id="278"/>
            <p14:sldId id="262"/>
            <p14:sldId id="266"/>
            <p14:sldId id="267"/>
            <p14:sldId id="270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0" autoAdjust="0"/>
    <p:restoredTop sz="94660"/>
  </p:normalViewPr>
  <p:slideViewPr>
    <p:cSldViewPr snapToGrid="0">
      <p:cViewPr>
        <p:scale>
          <a:sx n="100" d="100"/>
          <a:sy n="100" d="100"/>
        </p:scale>
        <p:origin x="1044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91DC3E6-6515-5E9C-3599-CAF3F99A69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E32BC4-FA44-8063-BF34-034FDB0C6E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04A397-FB8B-47AD-AAAB-58A8913ABD3A}" type="datetimeFigureOut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D3706B9-C32C-EAA6-8E65-6B469CE570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C907AD-B159-DF05-1A6F-BD4C4235D5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1FB67-09A7-4A34-8780-6728C9A99E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9689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386FD-FC38-456D-9255-6BCBAF2D5BE1}" type="datetimeFigureOut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2EE9C0-422A-42C4-97EF-35B0B3378B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8522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5710B22-AB03-4905-B7F4-0D61B3C580E7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00843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06DF3-1618-46EC-A94A-D720EBD704F9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415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2EB61-7922-4767-84E5-36C0EC572130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759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57F6-E1B2-4DC8-80C6-CBB3FF109D2C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649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E9FAF-211C-4A25-ACAD-6F90B5815946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4527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4AB95-5A50-42ED-BF76-C23273452F70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31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357F1-8955-4602-959A-A03226A83CCE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64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20FD9-1909-457C-97EE-F3E78233FA2A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761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3609F-71CF-4104-B534-B3C77E6D5D20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38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5302D-F5EB-4DA3-9B35-FAD3417C27CA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65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6876A-6026-44B7-B93B-CAF198CE9ABF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310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5FD602D-17AC-46E8-80C2-24CF41B96410}" type="datetime1">
              <a:rPr lang="ko-KR" altLang="en-US" smtClean="0"/>
              <a:t>2025-05-20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15A82B9-480C-4A10-AAD3-817A990BF7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90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FE73FD-74C2-B49B-9D09-6C4B8B233D73}"/>
              </a:ext>
            </a:extLst>
          </p:cNvPr>
          <p:cNvSpPr txBox="1"/>
          <p:nvPr/>
        </p:nvSpPr>
        <p:spPr>
          <a:xfrm>
            <a:off x="958833" y="1082353"/>
            <a:ext cx="102743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Particle</a:t>
            </a:r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System</a:t>
            </a:r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을 </a:t>
            </a:r>
            <a:endParaRPr lang="en-US" altLang="ko-KR" sz="6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활용한 효과 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BA012E-2AE8-653E-F145-026E8C39BD68}"/>
              </a:ext>
            </a:extLst>
          </p:cNvPr>
          <p:cNvSpPr txBox="1"/>
          <p:nvPr/>
        </p:nvSpPr>
        <p:spPr>
          <a:xfrm>
            <a:off x="4662801" y="5700973"/>
            <a:ext cx="28663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+mn-ea"/>
              </a:rPr>
              <a:t>주영한</a:t>
            </a:r>
            <a:endParaRPr lang="ko-KR" altLang="en-US" sz="5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13265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958782-CB9D-009E-C063-946708818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D4097C-AE80-8279-258C-5C1524FB211E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5F1CEF-5FE1-9F11-DF9D-9320C90844FF}"/>
              </a:ext>
            </a:extLst>
          </p:cNvPr>
          <p:cNvSpPr txBox="1"/>
          <p:nvPr/>
        </p:nvSpPr>
        <p:spPr>
          <a:xfrm>
            <a:off x="1004068" y="1286828"/>
            <a:ext cx="11203172" cy="40091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프로젝트 주간 진행사항</a:t>
            </a:r>
            <a:r>
              <a:rPr lang="en-US" altLang="ko-KR" sz="2400" dirty="0"/>
              <a:t>(</a:t>
            </a:r>
            <a:r>
              <a:rPr lang="ko-KR" altLang="en-US" sz="2400" dirty="0"/>
              <a:t>계속</a:t>
            </a:r>
            <a:r>
              <a:rPr lang="en-US" altLang="ko-KR" sz="2400" dirty="0"/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이미터 시간 기준 보간</a:t>
            </a:r>
            <a:r>
              <a:rPr lang="en-US" altLang="ko-KR" sz="2000" dirty="0">
                <a:latin typeface="+mj-ea"/>
                <a:ea typeface="+mj-ea"/>
              </a:rPr>
              <a:t>(CPU)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각 프레임마다 이미터 시간을 기준으로 </a:t>
            </a:r>
            <a:r>
              <a:rPr lang="ko-KR" altLang="en-US" dirty="0" err="1">
                <a:latin typeface="+mj-ea"/>
                <a:ea typeface="+mj-ea"/>
              </a:rPr>
              <a:t>제어점</a:t>
            </a:r>
            <a:r>
              <a:rPr lang="ko-KR" altLang="en-US" dirty="0">
                <a:latin typeface="+mj-ea"/>
                <a:ea typeface="+mj-ea"/>
              </a:rPr>
              <a:t> 사이 값을 </a:t>
            </a:r>
            <a:r>
              <a:rPr lang="en-US" altLang="ko-KR" dirty="0">
                <a:latin typeface="+mj-ea"/>
                <a:ea typeface="+mj-ea"/>
              </a:rPr>
              <a:t>CPU</a:t>
            </a:r>
            <a:r>
              <a:rPr lang="ko-KR" altLang="en-US" dirty="0">
                <a:latin typeface="+mj-ea"/>
                <a:ea typeface="+mj-ea"/>
              </a:rPr>
              <a:t>에서 보간</a:t>
            </a:r>
            <a:endParaRPr lang="en-US" altLang="ko-KR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err="1">
                <a:latin typeface="+mj-ea"/>
                <a:ea typeface="+mj-ea"/>
              </a:rPr>
              <a:t>보간된</a:t>
            </a:r>
            <a:r>
              <a:rPr lang="ko-KR" altLang="en-US" dirty="0">
                <a:latin typeface="+mj-ea"/>
                <a:ea typeface="+mj-ea"/>
              </a:rPr>
              <a:t> 값을 새롭게 생성되는 입자에 초기값으로 할당하고 이는 입자 생애 간 불변</a:t>
            </a:r>
            <a:endParaRPr lang="en-US" altLang="ko-KR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+mj-ea"/>
                <a:ea typeface="+mj-ea"/>
              </a:rPr>
              <a:t>파티클</a:t>
            </a:r>
            <a:r>
              <a:rPr lang="ko-KR" altLang="en-US" sz="2000" dirty="0">
                <a:latin typeface="+mj-ea"/>
                <a:ea typeface="+mj-ea"/>
              </a:rPr>
              <a:t> 생명 기준 보간</a:t>
            </a:r>
            <a:r>
              <a:rPr lang="en-US" altLang="ko-KR" sz="2000" dirty="0">
                <a:latin typeface="+mj-ea"/>
                <a:ea typeface="+mj-ea"/>
              </a:rPr>
              <a:t>(GPU)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입자의 현재 생존 시간에 따라 </a:t>
            </a:r>
            <a:r>
              <a:rPr lang="en-US" altLang="ko-KR" dirty="0">
                <a:latin typeface="+mj-ea"/>
                <a:ea typeface="+mj-ea"/>
              </a:rPr>
              <a:t>GPU</a:t>
            </a:r>
            <a:r>
              <a:rPr lang="ko-KR" altLang="en-US" dirty="0">
                <a:latin typeface="+mj-ea"/>
                <a:ea typeface="+mj-ea"/>
              </a:rPr>
              <a:t>에서 실시간으로 보간</a:t>
            </a:r>
            <a:endParaRPr lang="en-US" altLang="ko-KR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입자가 살아있는 동안 계속해서 값이 </a:t>
            </a:r>
            <a:r>
              <a:rPr lang="ko-KR" altLang="en-US" dirty="0" err="1">
                <a:latin typeface="+mj-ea"/>
                <a:ea typeface="+mj-ea"/>
              </a:rPr>
              <a:t>없데이트</a:t>
            </a:r>
            <a:r>
              <a:rPr lang="ko-KR" altLang="en-US" dirty="0">
                <a:latin typeface="+mj-ea"/>
                <a:ea typeface="+mj-ea"/>
              </a:rPr>
              <a:t> 됨</a:t>
            </a:r>
            <a:endParaRPr lang="en-US" altLang="ko-KR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보다 동적인 표현이 가능하며 생명 주기에 따라 효과가 자연스럽게 변화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607C41-A736-28F5-4545-16AA15853C45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08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2376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F1F11-E6AC-2C77-028C-98BE9009C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BC12CE-15BB-FB5B-6D95-D6F61E3446F1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47BB61-9E8E-DF95-560F-3560B5A2C4D4}"/>
              </a:ext>
            </a:extLst>
          </p:cNvPr>
          <p:cNvSpPr txBox="1"/>
          <p:nvPr/>
        </p:nvSpPr>
        <p:spPr>
          <a:xfrm>
            <a:off x="1004068" y="1286828"/>
            <a:ext cx="11203172" cy="1048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프로젝트 주간 진행사항</a:t>
            </a:r>
            <a:r>
              <a:rPr lang="en-US" altLang="ko-KR" sz="2400" dirty="0"/>
              <a:t>(</a:t>
            </a:r>
            <a:r>
              <a:rPr lang="ko-KR" altLang="en-US" sz="2400" dirty="0"/>
              <a:t>계속</a:t>
            </a:r>
            <a:r>
              <a:rPr lang="en-US" altLang="ko-KR" sz="2400" dirty="0"/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깊이 값에 따른 </a:t>
            </a:r>
            <a:r>
              <a:rPr lang="en-US" altLang="ko-KR" sz="2000" dirty="0">
                <a:latin typeface="+mj-ea"/>
                <a:ea typeface="+mj-ea"/>
              </a:rPr>
              <a:t>Radix Sort </a:t>
            </a:r>
            <a:r>
              <a:rPr lang="ko-KR" altLang="en-US" sz="2000" dirty="0">
                <a:latin typeface="+mj-ea"/>
                <a:ea typeface="+mj-ea"/>
              </a:rPr>
              <a:t>구현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78BAE68-AA49-360D-2F02-0EB5BC3DD41C}"/>
              </a:ext>
            </a:extLst>
          </p:cNvPr>
          <p:cNvSpPr/>
          <p:nvPr/>
        </p:nvSpPr>
        <p:spPr>
          <a:xfrm>
            <a:off x="2235200" y="2448725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20</a:t>
            </a:r>
            <a:endParaRPr lang="ko-KR" altLang="en-US" sz="1000" dirty="0">
              <a:latin typeface="+mn-ea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15113AF-693D-83BE-59FE-FEFEB69A8C27}"/>
              </a:ext>
            </a:extLst>
          </p:cNvPr>
          <p:cNvSpPr/>
          <p:nvPr/>
        </p:nvSpPr>
        <p:spPr>
          <a:xfrm>
            <a:off x="2819900" y="2448725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10</a:t>
            </a:r>
            <a:endParaRPr lang="ko-KR" altLang="en-US" sz="1000" dirty="0">
              <a:latin typeface="+mn-ea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8705BE47-A8FF-951F-01D8-DAD41F8BE0B8}"/>
              </a:ext>
            </a:extLst>
          </p:cNvPr>
          <p:cNvSpPr/>
          <p:nvPr/>
        </p:nvSpPr>
        <p:spPr>
          <a:xfrm>
            <a:off x="3404600" y="2448725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21</a:t>
            </a:r>
            <a:endParaRPr lang="ko-KR" altLang="en-US" sz="1000" dirty="0">
              <a:latin typeface="+mn-ea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D28DD65-7ACC-2557-C870-98616BD06735}"/>
              </a:ext>
            </a:extLst>
          </p:cNvPr>
          <p:cNvSpPr/>
          <p:nvPr/>
        </p:nvSpPr>
        <p:spPr>
          <a:xfrm>
            <a:off x="3989300" y="2448725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11</a:t>
            </a:r>
            <a:endParaRPr lang="ko-KR" altLang="en-US" sz="1000" dirty="0">
              <a:latin typeface="+mn-ea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A41510A-8DE0-EDB9-6B7A-CD750E5C353F}"/>
              </a:ext>
            </a:extLst>
          </p:cNvPr>
          <p:cNvSpPr/>
          <p:nvPr/>
        </p:nvSpPr>
        <p:spPr>
          <a:xfrm>
            <a:off x="4650250" y="244086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01</a:t>
            </a:r>
            <a:endParaRPr lang="ko-KR" altLang="en-US" sz="1000" dirty="0">
              <a:latin typeface="+mn-ea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0FF2554-73D3-E327-3105-A640EAD5EC2E}"/>
              </a:ext>
            </a:extLst>
          </p:cNvPr>
          <p:cNvSpPr/>
          <p:nvPr/>
        </p:nvSpPr>
        <p:spPr>
          <a:xfrm>
            <a:off x="5234950" y="244086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11</a:t>
            </a:r>
            <a:endParaRPr lang="ko-KR" altLang="en-US" sz="1000" dirty="0">
              <a:latin typeface="+mn-ea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429AB00-382B-C4FA-785C-73B17210E8E9}"/>
              </a:ext>
            </a:extLst>
          </p:cNvPr>
          <p:cNvSpPr/>
          <p:nvPr/>
        </p:nvSpPr>
        <p:spPr>
          <a:xfrm>
            <a:off x="5819650" y="244086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01</a:t>
            </a:r>
            <a:endParaRPr lang="ko-KR" altLang="en-US" sz="1000" dirty="0">
              <a:latin typeface="+mn-ea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6144C681-D1E6-3B2F-6AA3-CC4481880AA7}"/>
              </a:ext>
            </a:extLst>
          </p:cNvPr>
          <p:cNvSpPr/>
          <p:nvPr/>
        </p:nvSpPr>
        <p:spPr>
          <a:xfrm>
            <a:off x="6404350" y="244086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12</a:t>
            </a:r>
            <a:endParaRPr lang="ko-KR" altLang="en-US" sz="1000" dirty="0">
              <a:latin typeface="+mn-ea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FDF5E19-A840-E05D-6F60-A101108F790F}"/>
              </a:ext>
            </a:extLst>
          </p:cNvPr>
          <p:cNvSpPr/>
          <p:nvPr/>
        </p:nvSpPr>
        <p:spPr>
          <a:xfrm>
            <a:off x="7055775" y="244086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02</a:t>
            </a:r>
            <a:endParaRPr lang="ko-KR" altLang="en-US" sz="1000" dirty="0">
              <a:latin typeface="+mn-ea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171E57F-D059-EC3B-D5CC-667B56B1AF81}"/>
              </a:ext>
            </a:extLst>
          </p:cNvPr>
          <p:cNvSpPr/>
          <p:nvPr/>
        </p:nvSpPr>
        <p:spPr>
          <a:xfrm>
            <a:off x="7640475" y="244086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22</a:t>
            </a:r>
            <a:endParaRPr lang="ko-KR" altLang="en-US" sz="1000" dirty="0">
              <a:latin typeface="+mn-ea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806F03B-26E1-97A3-284F-A4A5404D6B99}"/>
              </a:ext>
            </a:extLst>
          </p:cNvPr>
          <p:cNvSpPr/>
          <p:nvPr/>
        </p:nvSpPr>
        <p:spPr>
          <a:xfrm>
            <a:off x="8225175" y="244086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12</a:t>
            </a:r>
            <a:endParaRPr lang="ko-KR" altLang="en-US" sz="1000" dirty="0"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0A4AE8F-C31B-78BE-09AE-EBF6445D707C}"/>
              </a:ext>
            </a:extLst>
          </p:cNvPr>
          <p:cNvSpPr/>
          <p:nvPr/>
        </p:nvSpPr>
        <p:spPr>
          <a:xfrm>
            <a:off x="8809875" y="2440863"/>
            <a:ext cx="540000" cy="54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+mn-ea"/>
              </a:rPr>
              <a:t>02</a:t>
            </a:r>
            <a:endParaRPr lang="ko-KR" altLang="en-US" sz="1000" dirty="0">
              <a:latin typeface="+mn-ea"/>
            </a:endParaRPr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6CF05A7B-5062-526E-1279-9CF3D6CF68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682848"/>
              </p:ext>
            </p:extLst>
          </p:nvPr>
        </p:nvGraphicFramePr>
        <p:xfrm>
          <a:off x="2235200" y="3152775"/>
          <a:ext cx="2294100" cy="67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700">
                  <a:extLst>
                    <a:ext uri="{9D8B030D-6E8A-4147-A177-3AD203B41FA5}">
                      <a16:colId xmlns:a16="http://schemas.microsoft.com/office/drawing/2014/main" val="4048138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399882197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133263953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117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7080750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E51B711B-B7AF-99CA-BE3F-D19331742C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4855170"/>
              </p:ext>
            </p:extLst>
          </p:nvPr>
        </p:nvGraphicFramePr>
        <p:xfrm>
          <a:off x="4650249" y="3164100"/>
          <a:ext cx="2294100" cy="67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700">
                  <a:extLst>
                    <a:ext uri="{9D8B030D-6E8A-4147-A177-3AD203B41FA5}">
                      <a16:colId xmlns:a16="http://schemas.microsoft.com/office/drawing/2014/main" val="4048138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399882197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133263953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117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7080750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048F22E2-0DB6-1DC8-256D-B3DF7A8E74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0143600"/>
              </p:ext>
            </p:extLst>
          </p:nvPr>
        </p:nvGraphicFramePr>
        <p:xfrm>
          <a:off x="7055775" y="3164100"/>
          <a:ext cx="2294100" cy="67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700">
                  <a:extLst>
                    <a:ext uri="{9D8B030D-6E8A-4147-A177-3AD203B41FA5}">
                      <a16:colId xmlns:a16="http://schemas.microsoft.com/office/drawing/2014/main" val="4048138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399882197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133263953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117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7080750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8CA79064-C188-96FB-570B-9239540896B9}"/>
              </a:ext>
            </a:extLst>
          </p:cNvPr>
          <p:cNvSpPr txBox="1"/>
          <p:nvPr/>
        </p:nvSpPr>
        <p:spPr>
          <a:xfrm>
            <a:off x="375995" y="3898718"/>
            <a:ext cx="18592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+mn-ea"/>
              </a:rPr>
              <a:t>Local Histogram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Prefix Sum</a:t>
            </a:r>
          </a:p>
          <a:p>
            <a:pPr algn="ctr"/>
            <a:r>
              <a:rPr lang="en-US" altLang="ko-KR" sz="1600" dirty="0">
                <a:latin typeface="+mn-ea"/>
              </a:rPr>
              <a:t>Per Radix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5E27823-A477-E3A7-7594-7043BC20BE03}"/>
              </a:ext>
            </a:extLst>
          </p:cNvPr>
          <p:cNvSpPr txBox="1"/>
          <p:nvPr/>
        </p:nvSpPr>
        <p:spPr>
          <a:xfrm>
            <a:off x="597330" y="2549448"/>
            <a:ext cx="1400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+mn-ea"/>
              </a:rPr>
              <a:t>Input</a:t>
            </a:r>
            <a:endParaRPr lang="ko-KR" altLang="en-US" sz="1600" dirty="0">
              <a:latin typeface="+mn-ea"/>
            </a:endParaRPr>
          </a:p>
        </p:txBody>
      </p:sp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41B8DB1F-318C-485D-0DE4-8DEF2C2A56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6729025"/>
              </p:ext>
            </p:extLst>
          </p:nvPr>
        </p:nvGraphicFramePr>
        <p:xfrm>
          <a:off x="2235200" y="4000500"/>
          <a:ext cx="2294100" cy="67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700">
                  <a:extLst>
                    <a:ext uri="{9D8B030D-6E8A-4147-A177-3AD203B41FA5}">
                      <a16:colId xmlns:a16="http://schemas.microsoft.com/office/drawing/2014/main" val="4048138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399882197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133263953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117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080750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CC429908-8CF2-6F4C-0147-8F7FCC50F9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614281"/>
              </p:ext>
            </p:extLst>
          </p:nvPr>
        </p:nvGraphicFramePr>
        <p:xfrm>
          <a:off x="4650250" y="4000500"/>
          <a:ext cx="2294100" cy="67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700">
                  <a:extLst>
                    <a:ext uri="{9D8B030D-6E8A-4147-A177-3AD203B41FA5}">
                      <a16:colId xmlns:a16="http://schemas.microsoft.com/office/drawing/2014/main" val="4048138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399882197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133263953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117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080750"/>
                  </a:ext>
                </a:extLst>
              </a:tr>
            </a:tbl>
          </a:graphicData>
        </a:graphic>
      </p:graphicFrame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EF46F7E8-F007-309F-A6C2-4D0205FF6F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06339"/>
              </p:ext>
            </p:extLst>
          </p:nvPr>
        </p:nvGraphicFramePr>
        <p:xfrm>
          <a:off x="7055775" y="4000500"/>
          <a:ext cx="2294100" cy="67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700">
                  <a:extLst>
                    <a:ext uri="{9D8B030D-6E8A-4147-A177-3AD203B41FA5}">
                      <a16:colId xmlns:a16="http://schemas.microsoft.com/office/drawing/2014/main" val="4048138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399882197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133263953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117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4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080750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CE0F5018-6031-197A-6D29-47C41C96BE76}"/>
              </a:ext>
            </a:extLst>
          </p:cNvPr>
          <p:cNvSpPr txBox="1"/>
          <p:nvPr/>
        </p:nvSpPr>
        <p:spPr>
          <a:xfrm>
            <a:off x="298664" y="3297107"/>
            <a:ext cx="19975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+mn-ea"/>
              </a:rPr>
              <a:t>Local Histogram</a:t>
            </a:r>
            <a:endParaRPr lang="ko-KR" altLang="en-US" sz="1600" dirty="0">
              <a:latin typeface="+mn-ea"/>
            </a:endParaRPr>
          </a:p>
        </p:txBody>
      </p: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EE59FFDE-B23C-CBCE-215C-DD6C6AFCB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823200"/>
              </p:ext>
            </p:extLst>
          </p:nvPr>
        </p:nvGraphicFramePr>
        <p:xfrm>
          <a:off x="9473530" y="4000500"/>
          <a:ext cx="2294100" cy="67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700">
                  <a:extLst>
                    <a:ext uri="{9D8B030D-6E8A-4147-A177-3AD203B41FA5}">
                      <a16:colId xmlns:a16="http://schemas.microsoft.com/office/drawing/2014/main" val="4048138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399882197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133263953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117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4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5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3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080750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BFBE033C-E11D-DB31-1743-908D53A547A9}"/>
              </a:ext>
            </a:extLst>
          </p:cNvPr>
          <p:cNvSpPr txBox="1"/>
          <p:nvPr/>
        </p:nvSpPr>
        <p:spPr>
          <a:xfrm>
            <a:off x="375995" y="4945408"/>
            <a:ext cx="1859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+mn-ea"/>
              </a:rPr>
              <a:t>Global Histogram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Prefix Sum</a:t>
            </a:r>
            <a:endParaRPr lang="ko-KR" altLang="en-US" sz="1600" dirty="0">
              <a:latin typeface="+mn-ea"/>
            </a:endParaRPr>
          </a:p>
        </p:txBody>
      </p: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9CF99BC2-2B3C-D1FE-6CF5-A56CE18D3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999192"/>
              </p:ext>
            </p:extLst>
          </p:nvPr>
        </p:nvGraphicFramePr>
        <p:xfrm>
          <a:off x="2257550" y="4899976"/>
          <a:ext cx="2294100" cy="67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700">
                  <a:extLst>
                    <a:ext uri="{9D8B030D-6E8A-4147-A177-3AD203B41FA5}">
                      <a16:colId xmlns:a16="http://schemas.microsoft.com/office/drawing/2014/main" val="4048138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3998821979"/>
                    </a:ext>
                  </a:extLst>
                </a:gridCol>
                <a:gridCol w="764700">
                  <a:extLst>
                    <a:ext uri="{9D8B030D-6E8A-4147-A177-3AD203B41FA5}">
                      <a16:colId xmlns:a16="http://schemas.microsoft.com/office/drawing/2014/main" val="133263953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1175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4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9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7080750"/>
                  </a:ext>
                </a:extLst>
              </a:tr>
            </a:tbl>
          </a:graphicData>
        </a:graphic>
      </p:graphicFrame>
      <p:sp>
        <p:nvSpPr>
          <p:cNvPr id="43" name="화살표: 위로 굽음 42">
            <a:extLst>
              <a:ext uri="{FF2B5EF4-FFF2-40B4-BE49-F238E27FC236}">
                <a16:creationId xmlns:a16="http://schemas.microsoft.com/office/drawing/2014/main" id="{5AB91174-8091-4156-2544-92FF73BA03E4}"/>
              </a:ext>
            </a:extLst>
          </p:cNvPr>
          <p:cNvSpPr/>
          <p:nvPr/>
        </p:nvSpPr>
        <p:spPr>
          <a:xfrm rot="16200000" flipH="1">
            <a:off x="7306276" y="2095574"/>
            <a:ext cx="753319" cy="6065373"/>
          </a:xfrm>
          <a:prstGeom prst="bentUpArrow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2B11AE35-60FC-5777-E300-5AB0E27EBA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302448"/>
              </p:ext>
            </p:extLst>
          </p:nvPr>
        </p:nvGraphicFramePr>
        <p:xfrm>
          <a:off x="2260254" y="5780685"/>
          <a:ext cx="2291396" cy="839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849">
                  <a:extLst>
                    <a:ext uri="{9D8B030D-6E8A-4147-A177-3AD203B41FA5}">
                      <a16:colId xmlns:a16="http://schemas.microsoft.com/office/drawing/2014/main" val="3187188756"/>
                    </a:ext>
                  </a:extLst>
                </a:gridCol>
                <a:gridCol w="572849">
                  <a:extLst>
                    <a:ext uri="{9D8B030D-6E8A-4147-A177-3AD203B41FA5}">
                      <a16:colId xmlns:a16="http://schemas.microsoft.com/office/drawing/2014/main" val="305791107"/>
                    </a:ext>
                  </a:extLst>
                </a:gridCol>
                <a:gridCol w="572849">
                  <a:extLst>
                    <a:ext uri="{9D8B030D-6E8A-4147-A177-3AD203B41FA5}">
                      <a16:colId xmlns:a16="http://schemas.microsoft.com/office/drawing/2014/main" val="2074850424"/>
                    </a:ext>
                  </a:extLst>
                </a:gridCol>
                <a:gridCol w="572849">
                  <a:extLst>
                    <a:ext uri="{9D8B030D-6E8A-4147-A177-3AD203B41FA5}">
                      <a16:colId xmlns:a16="http://schemas.microsoft.com/office/drawing/2014/main" val="992789721"/>
                    </a:ext>
                  </a:extLst>
                </a:gridCol>
              </a:tblGrid>
              <a:tr h="1654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3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605362"/>
                  </a:ext>
                </a:extLst>
              </a:tr>
              <a:tr h="2824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763232"/>
                  </a:ext>
                </a:extLst>
              </a:tr>
              <a:tr h="2824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18970"/>
                  </a:ext>
                </a:extLst>
              </a:tr>
            </a:tbl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822D43B3-56D3-1E9F-231A-9ED892EFED99}"/>
              </a:ext>
            </a:extLst>
          </p:cNvPr>
          <p:cNvSpPr txBox="1"/>
          <p:nvPr/>
        </p:nvSpPr>
        <p:spPr>
          <a:xfrm>
            <a:off x="436964" y="5980725"/>
            <a:ext cx="1859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+mn-ea"/>
              </a:rPr>
              <a:t>Local Offset And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Sorted Index</a:t>
            </a:r>
            <a:endParaRPr lang="ko-KR" altLang="en-US" sz="1600" dirty="0">
              <a:latin typeface="+mn-ea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D1A2C522-0C93-C25F-3DB8-5855EAA7B7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651845"/>
              </p:ext>
            </p:extLst>
          </p:nvPr>
        </p:nvGraphicFramePr>
        <p:xfrm>
          <a:off x="4651601" y="5780685"/>
          <a:ext cx="2291396" cy="839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849">
                  <a:extLst>
                    <a:ext uri="{9D8B030D-6E8A-4147-A177-3AD203B41FA5}">
                      <a16:colId xmlns:a16="http://schemas.microsoft.com/office/drawing/2014/main" val="3187188756"/>
                    </a:ext>
                  </a:extLst>
                </a:gridCol>
                <a:gridCol w="572849">
                  <a:extLst>
                    <a:ext uri="{9D8B030D-6E8A-4147-A177-3AD203B41FA5}">
                      <a16:colId xmlns:a16="http://schemas.microsoft.com/office/drawing/2014/main" val="305791107"/>
                    </a:ext>
                  </a:extLst>
                </a:gridCol>
                <a:gridCol w="572849">
                  <a:extLst>
                    <a:ext uri="{9D8B030D-6E8A-4147-A177-3AD203B41FA5}">
                      <a16:colId xmlns:a16="http://schemas.microsoft.com/office/drawing/2014/main" val="2074850424"/>
                    </a:ext>
                  </a:extLst>
                </a:gridCol>
                <a:gridCol w="572849">
                  <a:extLst>
                    <a:ext uri="{9D8B030D-6E8A-4147-A177-3AD203B41FA5}">
                      <a16:colId xmlns:a16="http://schemas.microsoft.com/office/drawing/2014/main" val="992789721"/>
                    </a:ext>
                  </a:extLst>
                </a:gridCol>
              </a:tblGrid>
              <a:tr h="1654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4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5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6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7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605362"/>
                  </a:ext>
                </a:extLst>
              </a:tr>
              <a:tr h="2824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763232"/>
                  </a:ext>
                </a:extLst>
              </a:tr>
              <a:tr h="2824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18970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F943BEDB-4221-6927-50EA-8BCA3C3D02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5304079"/>
              </p:ext>
            </p:extLst>
          </p:nvPr>
        </p:nvGraphicFramePr>
        <p:xfrm>
          <a:off x="7055775" y="5780685"/>
          <a:ext cx="2291396" cy="839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849">
                  <a:extLst>
                    <a:ext uri="{9D8B030D-6E8A-4147-A177-3AD203B41FA5}">
                      <a16:colId xmlns:a16="http://schemas.microsoft.com/office/drawing/2014/main" val="3187188756"/>
                    </a:ext>
                  </a:extLst>
                </a:gridCol>
                <a:gridCol w="572849">
                  <a:extLst>
                    <a:ext uri="{9D8B030D-6E8A-4147-A177-3AD203B41FA5}">
                      <a16:colId xmlns:a16="http://schemas.microsoft.com/office/drawing/2014/main" val="305791107"/>
                    </a:ext>
                  </a:extLst>
                </a:gridCol>
                <a:gridCol w="572849">
                  <a:extLst>
                    <a:ext uri="{9D8B030D-6E8A-4147-A177-3AD203B41FA5}">
                      <a16:colId xmlns:a16="http://schemas.microsoft.com/office/drawing/2014/main" val="2074850424"/>
                    </a:ext>
                  </a:extLst>
                </a:gridCol>
                <a:gridCol w="572849">
                  <a:extLst>
                    <a:ext uri="{9D8B030D-6E8A-4147-A177-3AD203B41FA5}">
                      <a16:colId xmlns:a16="http://schemas.microsoft.com/office/drawing/2014/main" val="992789721"/>
                    </a:ext>
                  </a:extLst>
                </a:gridCol>
              </a:tblGrid>
              <a:tr h="1654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8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9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605362"/>
                  </a:ext>
                </a:extLst>
              </a:tr>
              <a:tr h="2824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763232"/>
                  </a:ext>
                </a:extLst>
              </a:tr>
              <a:tr h="2824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12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20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21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22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1897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F269C17-A3C7-F552-C3A7-7E318C105EC0}"/>
                  </a:ext>
                </a:extLst>
              </p:cNvPr>
              <p:cNvSpPr txBox="1"/>
              <p:nvPr/>
            </p:nvSpPr>
            <p:spPr>
              <a:xfrm>
                <a:off x="6868575" y="1374411"/>
                <a:ext cx="4881465" cy="85324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𝐼𝑛𝑑𝑒𝑥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𝑠𝑜𝑟𝑡𝑒𝑑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ko-KR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𝐺𝑟𝑜𝑢𝑝𝐻𝑖𝑠𝑡𝑜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𝑅𝑎𝑑𝑖𝑥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US" altLang="ko-KR" b="0" i="1" dirty="0">
                  <a:latin typeface="Cambria Math" panose="02040503050406030204" pitchFamily="18" charset="0"/>
                </a:endParaRPr>
              </a:p>
              <a:p>
                <a:pPr/>
                <a:r>
                  <a:rPr lang="en-US" altLang="ko-KR" b="0" dirty="0"/>
                  <a:t>       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𝐿𝑜𝑐𝑎𝑙𝐻𝑖𝑠𝑡𝑜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𝑝𝑟𝑒𝑓𝑖𝑥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𝐺𝐼𝑑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𝑅𝑎𝑑𝑖𝑥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endParaRPr lang="en-US" altLang="ko-KR" b="0" i="1" dirty="0">
                  <a:latin typeface="Cambria Math" panose="02040503050406030204" pitchFamily="18" charset="0"/>
                </a:endParaRPr>
              </a:p>
              <a:p>
                <a:pPr/>
                <a:r>
                  <a:rPr lang="en-US" altLang="ko-KR" b="0" dirty="0"/>
                  <a:t>                      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𝐿𝑜𝑐𝑎𝑙𝑂𝑓𝑓𝑠𝑒𝑡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𝐺𝑇𝐼𝑑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ko-KR" altLang="en-US" dirty="0"/>
              </a:p>
            </p:txBody>
          </p:sp>
        </mc:Choice>
        <mc:Fallback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F269C17-A3C7-F552-C3A7-7E318C105E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8575" y="1374411"/>
                <a:ext cx="4881465" cy="853247"/>
              </a:xfrm>
              <a:prstGeom prst="rect">
                <a:avLst/>
              </a:prstGeom>
              <a:blipFill>
                <a:blip r:embed="rId2"/>
                <a:stretch>
                  <a:fillRect l="-1748" b="-1285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TextBox 57">
            <a:extLst>
              <a:ext uri="{FF2B5EF4-FFF2-40B4-BE49-F238E27FC236}">
                <a16:creationId xmlns:a16="http://schemas.microsoft.com/office/drawing/2014/main" id="{E81C36F6-CF05-7EA3-A234-FCBC32716E21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+mn-ea"/>
              </a:rPr>
              <a:t>09 </a:t>
            </a:r>
            <a:r>
              <a:rPr lang="en-US" altLang="ko-KR" dirty="0">
                <a:latin typeface="+mn-ea"/>
              </a:rPr>
              <a:t>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57396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C6249-3205-BC15-E319-41AB41F52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885C4E3-811E-49BE-6A8C-B70D6D80BDE0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862015-0CA7-F382-3AAD-DB9BBA09D247}"/>
              </a:ext>
            </a:extLst>
          </p:cNvPr>
          <p:cNvSpPr txBox="1"/>
          <p:nvPr/>
        </p:nvSpPr>
        <p:spPr>
          <a:xfrm>
            <a:off x="1004400" y="1288800"/>
            <a:ext cx="11203172" cy="6111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동작 흐름</a:t>
            </a:r>
            <a:endParaRPr lang="en-US" altLang="ko-KR" sz="24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GPU </a:t>
            </a:r>
            <a:r>
              <a:rPr lang="ko-KR" altLang="en-US" sz="2000" dirty="0">
                <a:latin typeface="+mj-ea"/>
                <a:ea typeface="+mj-ea"/>
              </a:rPr>
              <a:t>데이터 업데이트</a:t>
            </a:r>
            <a:endParaRPr lang="en-US" altLang="ko-KR" sz="2000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이미터 활용 보간 계수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입자 생성 관련 정보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위치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속도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생명 등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이미터 매니저 동작 수행</a:t>
            </a:r>
            <a:endParaRPr lang="en-US" altLang="ko-KR" sz="2000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초기화</a:t>
            </a:r>
            <a:endParaRPr lang="en-US" altLang="ko-KR" dirty="0">
              <a:latin typeface="+mj-ea"/>
              <a:ea typeface="+mj-ea"/>
            </a:endParaRP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+mj-ea"/>
                <a:ea typeface="+mj-ea"/>
              </a:rPr>
              <a:t>입자가 살아있을 경우 </a:t>
            </a:r>
            <a:r>
              <a:rPr lang="en-US" altLang="ko-KR" sz="1600" dirty="0">
                <a:latin typeface="+mj-ea"/>
                <a:ea typeface="+mj-ea"/>
              </a:rPr>
              <a:t>Alive StructuredBuffer</a:t>
            </a:r>
            <a:r>
              <a:rPr lang="ko-KR" altLang="en-US" sz="1600" dirty="0">
                <a:latin typeface="+mj-ea"/>
                <a:ea typeface="+mj-ea"/>
              </a:rPr>
              <a:t>에 해당 인덱스 </a:t>
            </a:r>
            <a:r>
              <a:rPr lang="en-US" altLang="ko-KR" sz="1600" dirty="0">
                <a:latin typeface="+mj-ea"/>
                <a:ea typeface="+mj-ea"/>
              </a:rPr>
              <a:t>Append</a:t>
            </a: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+mj-ea"/>
                <a:ea typeface="+mj-ea"/>
              </a:rPr>
              <a:t>입자가 죽었을 경우 </a:t>
            </a:r>
            <a:r>
              <a:rPr lang="en-US" altLang="ko-KR" sz="1600" dirty="0">
                <a:latin typeface="+mj-ea"/>
                <a:ea typeface="+mj-ea"/>
              </a:rPr>
              <a:t>Death StructuredBuffer</a:t>
            </a:r>
            <a:r>
              <a:rPr lang="ko-KR" altLang="en-US" sz="1600" dirty="0">
                <a:latin typeface="+mj-ea"/>
                <a:ea typeface="+mj-ea"/>
              </a:rPr>
              <a:t>에 해당 인덱스 </a:t>
            </a:r>
            <a:r>
              <a:rPr lang="en-US" altLang="ko-KR" sz="1600" dirty="0">
                <a:latin typeface="+mj-ea"/>
                <a:ea typeface="+mj-ea"/>
              </a:rPr>
              <a:t>Append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입자 방출</a:t>
            </a:r>
            <a:endParaRPr lang="en-US" altLang="ko-KR" dirty="0">
              <a:latin typeface="+mj-ea"/>
              <a:ea typeface="+mj-ea"/>
            </a:endParaRP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altLang="ko-KR" sz="1600" dirty="0">
                <a:latin typeface="+mj-ea"/>
                <a:ea typeface="+mj-ea"/>
              </a:rPr>
              <a:t>Death StructuredBuffer</a:t>
            </a:r>
            <a:r>
              <a:rPr lang="ko-KR" altLang="en-US" sz="1600" dirty="0">
                <a:latin typeface="+mj-ea"/>
                <a:ea typeface="+mj-ea"/>
              </a:rPr>
              <a:t>에서 </a:t>
            </a:r>
            <a:r>
              <a:rPr lang="en-US" altLang="ko-KR" sz="1600" dirty="0">
                <a:latin typeface="+mj-ea"/>
                <a:ea typeface="+mj-ea"/>
              </a:rPr>
              <a:t>Consume</a:t>
            </a:r>
            <a:r>
              <a:rPr lang="ko-KR" altLang="en-US" sz="1600" dirty="0">
                <a:latin typeface="+mj-ea"/>
                <a:ea typeface="+mj-ea"/>
              </a:rPr>
              <a:t>하여 입자 방출을 수행할 수 있는 인덱스 획득</a:t>
            </a:r>
            <a:endParaRPr lang="en-US" altLang="ko-KR" sz="1600" dirty="0">
              <a:latin typeface="+mj-ea"/>
              <a:ea typeface="+mj-ea"/>
            </a:endParaRP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ko-KR" altLang="en-US" sz="1600" dirty="0">
                <a:latin typeface="+mj-ea"/>
                <a:ea typeface="+mj-ea"/>
              </a:rPr>
              <a:t>해당 인덱스를 통해 방출하는 입자 데이터를 입력하고 </a:t>
            </a:r>
            <a:r>
              <a:rPr lang="en-US" altLang="ko-KR" sz="1600" dirty="0">
                <a:latin typeface="+mj-ea"/>
                <a:ea typeface="+mj-ea"/>
              </a:rPr>
              <a:t>Alive StructuredBuffer</a:t>
            </a:r>
            <a:r>
              <a:rPr lang="ko-KR" altLang="en-US" sz="1600" dirty="0">
                <a:latin typeface="+mj-ea"/>
                <a:ea typeface="+mj-ea"/>
              </a:rPr>
              <a:t>에 </a:t>
            </a:r>
            <a:r>
              <a:rPr lang="en-US" altLang="ko-KR" sz="1600" dirty="0">
                <a:latin typeface="+mj-ea"/>
                <a:ea typeface="+mj-ea"/>
              </a:rPr>
              <a:t>Append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+mj-ea"/>
                <a:ea typeface="+mj-ea"/>
              </a:rPr>
              <a:t>Draw / Dispatch </a:t>
            </a:r>
            <a:r>
              <a:rPr lang="en-US" altLang="ko-KR" dirty="0" err="1">
                <a:latin typeface="+mj-ea"/>
                <a:ea typeface="+mj-ea"/>
              </a:rPr>
              <a:t>IndirectArgs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ko-KR" altLang="en-US" dirty="0">
                <a:latin typeface="+mj-ea"/>
                <a:ea typeface="+mj-ea"/>
              </a:rPr>
              <a:t>계산</a:t>
            </a:r>
            <a:endParaRPr lang="en-US" altLang="ko-KR" dirty="0">
              <a:latin typeface="+mj-ea"/>
              <a:ea typeface="+mj-ea"/>
            </a:endParaRP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altLang="ko-KR" sz="1600" dirty="0">
                <a:latin typeface="+mj-ea"/>
                <a:ea typeface="+mj-ea"/>
              </a:rPr>
              <a:t>Alive StructuredBuffer</a:t>
            </a:r>
            <a:r>
              <a:rPr lang="ko-KR" altLang="en-US" sz="1600" dirty="0">
                <a:latin typeface="+mj-ea"/>
                <a:ea typeface="+mj-ea"/>
              </a:rPr>
              <a:t>의 카운터 값을 통해 </a:t>
            </a:r>
            <a:r>
              <a:rPr lang="en-US" altLang="ko-KR" sz="1600" dirty="0">
                <a:latin typeface="+mj-ea"/>
                <a:ea typeface="+mj-ea"/>
              </a:rPr>
              <a:t>Draw / Dispatch</a:t>
            </a:r>
            <a:r>
              <a:rPr lang="ko-KR" altLang="en-US" sz="1600" dirty="0">
                <a:latin typeface="+mj-ea"/>
                <a:ea typeface="+mj-ea"/>
              </a:rPr>
              <a:t>를 위한 인자 계산</a:t>
            </a:r>
            <a:endParaRPr lang="en-US" altLang="ko-KR" sz="1600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힘 계산</a:t>
            </a:r>
            <a:endParaRPr lang="en-US" altLang="ko-KR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필요 시</a:t>
            </a:r>
            <a:r>
              <a:rPr lang="en-US" altLang="ko-KR" dirty="0">
                <a:latin typeface="+mj-ea"/>
                <a:ea typeface="+mj-ea"/>
              </a:rPr>
              <a:t>)</a:t>
            </a:r>
            <a:r>
              <a:rPr lang="ko-KR" altLang="en-US" dirty="0">
                <a:latin typeface="+mj-ea"/>
                <a:ea typeface="+mj-ea"/>
              </a:rPr>
              <a:t> 정렬 수행</a:t>
            </a:r>
            <a:endParaRPr lang="en-US" altLang="ko-KR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입자 그리기</a:t>
            </a:r>
            <a:endParaRPr lang="en-US" altLang="ko-KR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0E77A8-A52E-A97F-482B-DAF0CBB76E1B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10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15227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5405C-E0C1-F8D9-B79A-59DB315F6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8481743-B4FC-05D6-DFD8-F6452E9DCEA5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50DC6E-706E-818E-FC08-4796C6CD0D2C}"/>
              </a:ext>
            </a:extLst>
          </p:cNvPr>
          <p:cNvSpPr txBox="1"/>
          <p:nvPr/>
        </p:nvSpPr>
        <p:spPr>
          <a:xfrm>
            <a:off x="1004068" y="1286828"/>
            <a:ext cx="11203172" cy="574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결과 영상</a:t>
            </a:r>
            <a:r>
              <a:rPr lang="en-US" altLang="ko-KR" sz="2400" dirty="0"/>
              <a:t>(</a:t>
            </a:r>
            <a:r>
              <a:rPr lang="ko-KR" altLang="en-US" sz="2400" dirty="0" err="1"/>
              <a:t>파티클</a:t>
            </a:r>
            <a:r>
              <a:rPr lang="ko-KR" altLang="en-US" sz="2400" dirty="0"/>
              <a:t> 이미터</a:t>
            </a:r>
            <a:r>
              <a:rPr lang="en-US" altLang="ko-KR" sz="2400" dirty="0"/>
              <a:t>)</a:t>
            </a:r>
          </a:p>
        </p:txBody>
      </p:sp>
      <p:pic>
        <p:nvPicPr>
          <p:cNvPr id="7" name="01_Particle">
            <a:hlinkClick r:id="" action="ppaction://media"/>
            <a:extLst>
              <a:ext uri="{FF2B5EF4-FFF2-40B4-BE49-F238E27FC236}">
                <a16:creationId xmlns:a16="http://schemas.microsoft.com/office/drawing/2014/main" id="{6C8E5E24-B750-118A-6B65-2C03D7F759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480" y="1990590"/>
            <a:ext cx="8709039" cy="47753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E413096-C71D-F54F-AAB7-98C634CE96BE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11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846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962526-4264-0F16-C5E9-03943B464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31B32A8-D2FD-C0EB-B3E2-AAD8AFFF0117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B6AA11-F7ED-66D3-B7E5-770FD9633A09}"/>
              </a:ext>
            </a:extLst>
          </p:cNvPr>
          <p:cNvSpPr txBox="1"/>
          <p:nvPr/>
        </p:nvSpPr>
        <p:spPr>
          <a:xfrm>
            <a:off x="1004068" y="1286828"/>
            <a:ext cx="11203172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결과 영상</a:t>
            </a:r>
            <a:r>
              <a:rPr lang="en-US" altLang="ko-KR" sz="2400" dirty="0"/>
              <a:t>(</a:t>
            </a:r>
            <a:r>
              <a:rPr lang="ko-KR" altLang="en-US" sz="2400" dirty="0">
                <a:latin typeface="+mj-ea"/>
                <a:ea typeface="+mj-ea"/>
              </a:rPr>
              <a:t>스프라이트</a:t>
            </a:r>
            <a:r>
              <a:rPr lang="ko-KR" altLang="en-US" sz="2400" dirty="0"/>
              <a:t> 이미터</a:t>
            </a:r>
            <a:r>
              <a:rPr lang="en-US" altLang="ko-KR" sz="2400" dirty="0"/>
              <a:t>)</a:t>
            </a:r>
            <a:endParaRPr lang="en-US" altLang="ko-KR" sz="2400" dirty="0">
              <a:latin typeface="+mj-ea"/>
              <a:ea typeface="+mj-ea"/>
            </a:endParaRPr>
          </a:p>
        </p:txBody>
      </p:sp>
      <p:pic>
        <p:nvPicPr>
          <p:cNvPr id="4" name="02_Sprite">
            <a:hlinkClick r:id="" action="ppaction://media"/>
            <a:extLst>
              <a:ext uri="{FF2B5EF4-FFF2-40B4-BE49-F238E27FC236}">
                <a16:creationId xmlns:a16="http://schemas.microsoft.com/office/drawing/2014/main" id="{FC2E3E79-71E0-5239-953E-124F649423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480" y="1990589"/>
            <a:ext cx="8678427" cy="47753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40CC2D-BF70-00D7-30A5-A351F8CCCEA2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12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43882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841FA-6E97-EF7C-CFF7-E3703050D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1C2B3C1-A7EA-C88E-2EBD-041B46571497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30C54E-6ABC-1185-A001-D87A8CC64D6C}"/>
              </a:ext>
            </a:extLst>
          </p:cNvPr>
          <p:cNvSpPr txBox="1"/>
          <p:nvPr/>
        </p:nvSpPr>
        <p:spPr>
          <a:xfrm>
            <a:off x="1004068" y="1286828"/>
            <a:ext cx="11203172" cy="5748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결과 영상</a:t>
            </a:r>
            <a:r>
              <a:rPr lang="en-US" altLang="ko-KR" sz="2400" dirty="0"/>
              <a:t>(</a:t>
            </a:r>
            <a:r>
              <a:rPr lang="ko-KR" altLang="en-US" sz="2400" dirty="0" err="1">
                <a:latin typeface="+mj-ea"/>
                <a:ea typeface="+mj-ea"/>
              </a:rPr>
              <a:t>파티클</a:t>
            </a:r>
            <a:r>
              <a:rPr lang="en-US" altLang="ko-KR" sz="2400" dirty="0">
                <a:latin typeface="+mj-ea"/>
                <a:ea typeface="+mj-ea"/>
              </a:rPr>
              <a:t>, </a:t>
            </a:r>
            <a:r>
              <a:rPr lang="ko-KR" altLang="en-US" sz="2400" dirty="0">
                <a:latin typeface="+mj-ea"/>
                <a:ea typeface="+mj-ea"/>
              </a:rPr>
              <a:t>스프라이트 이미터</a:t>
            </a:r>
            <a:r>
              <a:rPr lang="en-US" altLang="ko-KR" sz="2400" dirty="0"/>
              <a:t>)</a:t>
            </a:r>
            <a:endParaRPr lang="en-US" altLang="ko-KR" sz="2400" dirty="0">
              <a:latin typeface="+mj-ea"/>
              <a:ea typeface="+mj-ea"/>
            </a:endParaRPr>
          </a:p>
        </p:txBody>
      </p:sp>
      <p:pic>
        <p:nvPicPr>
          <p:cNvPr id="6" name="03_Particle_Sprite">
            <a:hlinkClick r:id="" action="ppaction://media"/>
            <a:extLst>
              <a:ext uri="{FF2B5EF4-FFF2-40B4-BE49-F238E27FC236}">
                <a16:creationId xmlns:a16="http://schemas.microsoft.com/office/drawing/2014/main" id="{58FEB808-E40C-46AF-30FE-51FB99BDB2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480" y="1990589"/>
            <a:ext cx="8678426" cy="477533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9B58D1-D809-D6A5-5751-0B0152846665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13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65201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527A7-810B-9094-D988-2C035FD70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74F26E-C2C0-EC2C-DEDD-1EA115D6364F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300BEA-AD7B-8911-E485-A13EF4A8C605}"/>
              </a:ext>
            </a:extLst>
          </p:cNvPr>
          <p:cNvSpPr txBox="1"/>
          <p:nvPr/>
        </p:nvSpPr>
        <p:spPr>
          <a:xfrm>
            <a:off x="1004068" y="1286828"/>
            <a:ext cx="11203172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결과 </a:t>
            </a:r>
            <a:r>
              <a:rPr lang="ko-KR" altLang="en-US" sz="2400" dirty="0">
                <a:latin typeface="+mj-ea"/>
                <a:ea typeface="+mj-ea"/>
              </a:rPr>
              <a:t>성능</a:t>
            </a:r>
            <a:endParaRPr lang="en-US" altLang="ko-KR" sz="2400" dirty="0">
              <a:latin typeface="+mj-ea"/>
              <a:ea typeface="+mj-ea"/>
            </a:endParaRPr>
          </a:p>
        </p:txBody>
      </p:sp>
      <p:pic>
        <p:nvPicPr>
          <p:cNvPr id="8" name="그림 7" descr="텍스트, 라인, 그래프, 도표이(가) 표시된 사진&#10;&#10;자동 생성된 설명">
            <a:extLst>
              <a:ext uri="{FF2B5EF4-FFF2-40B4-BE49-F238E27FC236}">
                <a16:creationId xmlns:a16="http://schemas.microsoft.com/office/drawing/2014/main" id="{4166AD8B-6709-7240-C774-FEB935A31D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681" y="2062090"/>
            <a:ext cx="7130638" cy="41363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4FD381E-82BF-2025-1BDA-CB206F30AFDE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14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73770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15547-ED6D-18DB-3AF9-96CAED533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B69DED9-6259-5F22-276B-590FB7A6A39B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D57CE9-641B-73CC-10AA-13DA74F9A763}"/>
              </a:ext>
            </a:extLst>
          </p:cNvPr>
          <p:cNvSpPr txBox="1"/>
          <p:nvPr/>
        </p:nvSpPr>
        <p:spPr>
          <a:xfrm>
            <a:off x="1004068" y="1286828"/>
            <a:ext cx="11203172" cy="3547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>
                <a:latin typeface="+mj-ea"/>
                <a:ea typeface="+mj-ea"/>
              </a:rPr>
              <a:t>향후 개선 방향</a:t>
            </a:r>
            <a:endParaRPr lang="en-US" altLang="ko-KR" sz="24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DirectX12 / HLSL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en-US" altLang="ko-KR" sz="2000" dirty="0">
                <a:latin typeface="+mj-ea"/>
                <a:ea typeface="+mj-ea"/>
              </a:rPr>
              <a:t>6.0</a:t>
            </a:r>
            <a:r>
              <a:rPr lang="ko-KR" altLang="en-US" sz="2000" dirty="0">
                <a:latin typeface="+mj-ea"/>
                <a:ea typeface="+mj-ea"/>
              </a:rPr>
              <a:t> 기반으로 전환 필요</a:t>
            </a:r>
            <a:endParaRPr lang="en-US" altLang="ko-KR" sz="2000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+mj-ea"/>
                <a:ea typeface="+mj-ea"/>
              </a:rPr>
              <a:t>half </a:t>
            </a:r>
            <a:r>
              <a:rPr lang="ko-KR" altLang="en-US" dirty="0">
                <a:latin typeface="+mj-ea"/>
                <a:ea typeface="+mj-ea"/>
              </a:rPr>
              <a:t>데이터 타입 활용을 통해 메모리 최적화 필요</a:t>
            </a:r>
            <a:endParaRPr lang="en-US" altLang="ko-KR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동적 리소스 바인딩 적용 필요</a:t>
            </a:r>
            <a:endParaRPr lang="en-US" altLang="ko-KR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CPU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/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GPU</a:t>
            </a:r>
            <a:r>
              <a:rPr lang="ko-KR" altLang="en-US" dirty="0">
                <a:latin typeface="+mj-ea"/>
                <a:ea typeface="+mj-ea"/>
              </a:rPr>
              <a:t> 기반 </a:t>
            </a:r>
            <a:r>
              <a:rPr lang="ko-KR" altLang="en-US" dirty="0" err="1">
                <a:latin typeface="+mj-ea"/>
                <a:ea typeface="+mj-ea"/>
              </a:rPr>
              <a:t>파티클</a:t>
            </a:r>
            <a:r>
              <a:rPr lang="ko-KR" altLang="en-US" dirty="0">
                <a:latin typeface="+mj-ea"/>
                <a:ea typeface="+mj-ea"/>
              </a:rPr>
              <a:t> 병행 필요</a:t>
            </a:r>
            <a:endParaRPr lang="en-US" altLang="ko-KR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+mj-ea"/>
                <a:ea typeface="+mj-ea"/>
              </a:rPr>
              <a:t>CPU </a:t>
            </a:r>
            <a:r>
              <a:rPr lang="ko-KR" altLang="en-US" dirty="0" err="1">
                <a:latin typeface="+mj-ea"/>
                <a:ea typeface="+mj-ea"/>
              </a:rPr>
              <a:t>파티클을</a:t>
            </a:r>
            <a:r>
              <a:rPr lang="ko-KR" altLang="en-US" dirty="0">
                <a:latin typeface="+mj-ea"/>
                <a:ea typeface="+mj-ea"/>
              </a:rPr>
              <a:t> 병행하여 </a:t>
            </a:r>
            <a:r>
              <a:rPr lang="en-US" altLang="ko-KR" dirty="0">
                <a:latin typeface="+mj-ea"/>
                <a:ea typeface="+mj-ea"/>
              </a:rPr>
              <a:t>GPU </a:t>
            </a:r>
            <a:r>
              <a:rPr lang="ko-KR" altLang="en-US" dirty="0">
                <a:latin typeface="+mj-ea"/>
                <a:ea typeface="+mj-ea"/>
              </a:rPr>
              <a:t>로드를 감소시키는 방향으로 수정 필요</a:t>
            </a:r>
            <a:endParaRPr lang="en-US" altLang="ko-KR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광학적 특성 구현 추가 필요</a:t>
            </a:r>
            <a:endParaRPr lang="en-US" altLang="ko-KR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광학적 특성에 따라 </a:t>
            </a:r>
            <a:r>
              <a:rPr lang="en-US" altLang="ko-KR" dirty="0">
                <a:latin typeface="+mj-ea"/>
                <a:ea typeface="+mj-ea"/>
              </a:rPr>
              <a:t>Blend </a:t>
            </a:r>
            <a:r>
              <a:rPr lang="ko-KR" altLang="en-US" dirty="0">
                <a:latin typeface="+mj-ea"/>
                <a:ea typeface="+mj-ea"/>
              </a:rPr>
              <a:t>방식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깊이 값 기반 정렬 수행 여부 결정 필요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0878C8-8E48-ADDA-9CCE-455EEF209A52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15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57569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1F874-0144-4509-AAF6-A82D5F04D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C7E7A7-C2FC-3A2B-6AF0-AA6FFFC0EBC2}"/>
              </a:ext>
            </a:extLst>
          </p:cNvPr>
          <p:cNvSpPr txBox="1"/>
          <p:nvPr/>
        </p:nvSpPr>
        <p:spPr>
          <a:xfrm>
            <a:off x="864555" y="296301"/>
            <a:ext cx="9555352" cy="5684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목차</a:t>
            </a:r>
            <a:endParaRPr lang="en-US" altLang="ko-KR" sz="5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3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+mn-ea"/>
              </a:rPr>
              <a:t>1. </a:t>
            </a:r>
            <a:r>
              <a:rPr lang="ko-KR" altLang="en-US" sz="2800" dirty="0">
                <a:latin typeface="+mn-ea"/>
              </a:rPr>
              <a:t>파티클 시스템</a:t>
            </a:r>
            <a:endParaRPr lang="en-US" altLang="ko-KR" sz="2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+mn-ea"/>
              </a:rPr>
              <a:t>2. </a:t>
            </a:r>
            <a:r>
              <a:rPr lang="ko-KR" altLang="en-US" sz="2800" dirty="0">
                <a:latin typeface="+mn-ea"/>
              </a:rPr>
              <a:t>프로젝트 개요</a:t>
            </a:r>
            <a:endParaRPr lang="en-US" altLang="ko-KR" sz="2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+mn-ea"/>
              </a:rPr>
              <a:t>3. </a:t>
            </a:r>
            <a:r>
              <a:rPr lang="ko-KR" altLang="en-US" sz="2800" dirty="0">
                <a:latin typeface="+mn-ea"/>
              </a:rPr>
              <a:t>프로젝트 결과</a:t>
            </a:r>
            <a:endParaRPr lang="en-US" altLang="ko-KR" sz="28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2000" dirty="0"/>
              <a:t>프로젝트 주간 진행사항</a:t>
            </a:r>
            <a:endParaRPr lang="en-US" altLang="ko-KR" sz="20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2000" dirty="0"/>
              <a:t>동작 흐름</a:t>
            </a:r>
            <a:endParaRPr lang="en-US" altLang="ko-KR" sz="20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2000" dirty="0"/>
              <a:t>결과 영상 </a:t>
            </a:r>
            <a:r>
              <a:rPr lang="en-US" altLang="ko-KR" sz="2000" dirty="0"/>
              <a:t>/ </a:t>
            </a:r>
            <a:r>
              <a:rPr lang="ko-KR" altLang="en-US" sz="2000" dirty="0"/>
              <a:t>성능</a:t>
            </a:r>
            <a:endParaRPr lang="en-US" altLang="ko-KR" sz="20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2000" dirty="0">
                <a:latin typeface="+mj-ea"/>
                <a:ea typeface="+mj-ea"/>
              </a:rPr>
              <a:t>향후 개선 방향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endParaRPr lang="ko-KR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70198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9ED72-FF2C-39DC-CD54-C27C82F89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751E0D-CDBA-803F-B967-C1A524399D95}"/>
              </a:ext>
            </a:extLst>
          </p:cNvPr>
          <p:cNvSpPr txBox="1"/>
          <p:nvPr/>
        </p:nvSpPr>
        <p:spPr>
          <a:xfrm>
            <a:off x="864555" y="296301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파티클 시스템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17E653-9360-1EEE-EA69-7AC341E7F7F0}"/>
              </a:ext>
            </a:extLst>
          </p:cNvPr>
          <p:cNvSpPr txBox="1"/>
          <p:nvPr/>
        </p:nvSpPr>
        <p:spPr>
          <a:xfrm>
            <a:off x="1004068" y="1286828"/>
            <a:ext cx="10613774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 err="1">
                <a:latin typeface="+mj-ea"/>
                <a:ea typeface="+mj-ea"/>
              </a:rPr>
              <a:t>Particle</a:t>
            </a:r>
            <a:r>
              <a:rPr lang="ko-KR" altLang="en-US" sz="2400" dirty="0">
                <a:latin typeface="+mj-ea"/>
                <a:ea typeface="+mj-ea"/>
              </a:rPr>
              <a:t> Systems </a:t>
            </a:r>
            <a:r>
              <a:rPr lang="ko-KR" altLang="en-US" sz="2400" dirty="0" err="1">
                <a:latin typeface="+mj-ea"/>
                <a:ea typeface="+mj-ea"/>
              </a:rPr>
              <a:t>A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Technique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for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Modeling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a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Class</a:t>
            </a:r>
            <a:r>
              <a:rPr lang="ko-KR" altLang="en-US" sz="2400" dirty="0">
                <a:latin typeface="+mj-ea"/>
                <a:ea typeface="+mj-ea"/>
              </a:rPr>
              <a:t> of </a:t>
            </a:r>
            <a:r>
              <a:rPr lang="ko-KR" altLang="en-US" sz="2400" dirty="0" err="1">
                <a:latin typeface="+mj-ea"/>
                <a:ea typeface="+mj-ea"/>
              </a:rPr>
              <a:t>Fuzzy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Objects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en-US" altLang="ko-KR" sz="2400" dirty="0">
                <a:latin typeface="+mj-ea"/>
                <a:ea typeface="+mj-ea"/>
                <a:cs typeface="Arial"/>
              </a:rPr>
              <a:t>[William T. Reeves, 1983]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‘</a:t>
            </a:r>
            <a:r>
              <a:rPr lang="ko-KR" altLang="en-US" sz="2000" dirty="0" err="1">
                <a:latin typeface="+mj-ea"/>
                <a:ea typeface="+mj-ea"/>
              </a:rPr>
              <a:t>A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particle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system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is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a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collection</a:t>
            </a:r>
            <a:r>
              <a:rPr lang="ko-KR" altLang="en-US" sz="2000" dirty="0">
                <a:latin typeface="+mj-ea"/>
                <a:ea typeface="+mj-ea"/>
              </a:rPr>
              <a:t> of </a:t>
            </a:r>
            <a:r>
              <a:rPr lang="ko-KR" altLang="en-US" sz="2000" dirty="0" err="1">
                <a:latin typeface="+mj-ea"/>
                <a:ea typeface="+mj-ea"/>
              </a:rPr>
              <a:t>many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minute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particles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that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together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represent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a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fuzzy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ko-KR" altLang="en-US" sz="2000" dirty="0" err="1">
                <a:latin typeface="+mj-ea"/>
                <a:ea typeface="+mj-ea"/>
              </a:rPr>
              <a:t>object</a:t>
            </a:r>
            <a:r>
              <a:rPr lang="ko-KR" altLang="en-US" sz="2000" dirty="0">
                <a:latin typeface="+mj-ea"/>
                <a:ea typeface="+mj-ea"/>
              </a:rPr>
              <a:t>.</a:t>
            </a:r>
            <a:r>
              <a:rPr lang="en-US" altLang="ko-KR" sz="2000" dirty="0">
                <a:latin typeface="+mj-ea"/>
                <a:ea typeface="+mj-ea"/>
              </a:rPr>
              <a:t>’</a:t>
            </a:r>
            <a:endParaRPr lang="ko-KR" altLang="en-US" sz="2000" dirty="0">
              <a:latin typeface="+mj-ea"/>
              <a:ea typeface="+mj-ea"/>
            </a:endParaRPr>
          </a:p>
          <a:p>
            <a:pPr marL="742950" lvl="1" indent="-285750">
              <a:buFontTx/>
              <a:buChar char="-"/>
            </a:pPr>
            <a:endParaRPr lang="en-US" altLang="ko-KR" dirty="0">
              <a:cs typeface="Arial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0BAAF80-E1AD-1DEE-5FB6-303F8B0D7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388" y="3594842"/>
            <a:ext cx="4365740" cy="2874219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3ABCC2D1-ABC3-25A4-9AC7-98DCFD71B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503" y="3594843"/>
            <a:ext cx="4342167" cy="28742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2E44E9-969A-B117-9F5C-4E25C3E81561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01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33789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EE23B-C6FF-F5B7-ED19-560EAA4EC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0D56DC47-6FC8-0C4A-69F6-6B9C2DFD28D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922469" y="2191107"/>
            <a:ext cx="2520000" cy="324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5D7525A-83F4-E0E4-64DE-85647B862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480" y="2191108"/>
            <a:ext cx="4141353" cy="32399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F5FE13D-67A7-5615-DB90-8335074106E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403515" y="2191107"/>
            <a:ext cx="2520000" cy="324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6A900AF-8B7D-23DE-7413-DF782C783D24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파티클 시스템</a:t>
            </a:r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계속</a:t>
            </a:r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en-US" altLang="ko-KR" sz="4000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49B6C5-2E61-C8B5-DE00-6C3696366A13}"/>
              </a:ext>
            </a:extLst>
          </p:cNvPr>
          <p:cNvSpPr txBox="1"/>
          <p:nvPr/>
        </p:nvSpPr>
        <p:spPr>
          <a:xfrm>
            <a:off x="1403515" y="5431107"/>
            <a:ext cx="5038954" cy="494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</a:pPr>
            <a:r>
              <a:rPr lang="ko-KR" altLang="en-US" sz="2000" dirty="0">
                <a:latin typeface="+mj-ea"/>
                <a:ea typeface="+mj-ea"/>
              </a:rPr>
              <a:t>스킬 모션 효과</a:t>
            </a:r>
            <a:endParaRPr lang="en-US" altLang="ko-KR" dirty="0">
              <a:cs typeface="Arial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CC46E4-282E-6C8D-FEC2-874F090A34FE}"/>
              </a:ext>
            </a:extLst>
          </p:cNvPr>
          <p:cNvSpPr txBox="1"/>
          <p:nvPr/>
        </p:nvSpPr>
        <p:spPr>
          <a:xfrm>
            <a:off x="6959479" y="5431107"/>
            <a:ext cx="4141353" cy="494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+mj-ea"/>
                <a:ea typeface="+mj-ea"/>
              </a:rPr>
              <a:t>모닥불 등 다양한 환경 효과</a:t>
            </a:r>
            <a:endParaRPr lang="en-US" altLang="ko-KR" dirty="0">
              <a:cs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07D2BA6-4F21-4D82-F8BB-D3302D5EF1A3}"/>
              </a:ext>
            </a:extLst>
          </p:cNvPr>
          <p:cNvSpPr txBox="1"/>
          <p:nvPr/>
        </p:nvSpPr>
        <p:spPr>
          <a:xfrm>
            <a:off x="1004068" y="1286828"/>
            <a:ext cx="10613774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 err="1">
                <a:latin typeface="+mj-ea"/>
                <a:ea typeface="+mj-ea"/>
              </a:rPr>
              <a:t>Particle</a:t>
            </a:r>
            <a:r>
              <a:rPr lang="ko-KR" altLang="en-US" sz="2400" dirty="0">
                <a:latin typeface="+mj-ea"/>
                <a:ea typeface="+mj-ea"/>
              </a:rPr>
              <a:t> </a:t>
            </a:r>
            <a:r>
              <a:rPr lang="ko-KR" altLang="en-US" sz="2400" dirty="0" err="1">
                <a:latin typeface="+mj-ea"/>
                <a:ea typeface="+mj-ea"/>
              </a:rPr>
              <a:t>Syste</a:t>
            </a:r>
            <a:r>
              <a:rPr lang="en-US" altLang="ko-KR" sz="2400" dirty="0">
                <a:latin typeface="+mj-ea"/>
                <a:ea typeface="+mj-ea"/>
              </a:rPr>
              <a:t>m</a:t>
            </a:r>
            <a:r>
              <a:rPr lang="ko-KR" altLang="en-US" sz="2400" dirty="0">
                <a:latin typeface="+mj-ea"/>
                <a:ea typeface="+mj-ea"/>
              </a:rPr>
              <a:t>을 활용하여 표현할 수 있는 효과</a:t>
            </a:r>
            <a:endParaRPr lang="en-US" altLang="ko-KR" sz="2400" dirty="0">
              <a:latin typeface="+mj-ea"/>
              <a:ea typeface="+mj-ea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293711-EC0B-AB18-F58A-0F141C031FB8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02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5887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85401-1B51-FF2D-5806-BDF9F4D52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0B9C54-ACE6-7257-E958-B7F6C53DAC5C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개요</a:t>
            </a:r>
            <a:endParaRPr lang="en-US" altLang="ko-KR" sz="40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555402-42AD-CDCB-B0AD-FB51DACE32CA}"/>
              </a:ext>
            </a:extLst>
          </p:cNvPr>
          <p:cNvSpPr txBox="1"/>
          <p:nvPr/>
        </p:nvSpPr>
        <p:spPr>
          <a:xfrm>
            <a:off x="1004068" y="1286828"/>
            <a:ext cx="11203172" cy="4063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400" b="1" dirty="0">
                <a:latin typeface="+mj-ea"/>
                <a:ea typeface="+mj-ea"/>
              </a:rPr>
              <a:t>Particle</a:t>
            </a:r>
            <a:r>
              <a:rPr lang="ko-KR" altLang="en-US" sz="2400" b="1" dirty="0">
                <a:latin typeface="+mj-ea"/>
                <a:ea typeface="+mj-ea"/>
              </a:rPr>
              <a:t> </a:t>
            </a:r>
            <a:r>
              <a:rPr lang="en-US" altLang="ko-KR" sz="2400" b="1" dirty="0">
                <a:latin typeface="+mj-ea"/>
                <a:ea typeface="+mj-ea"/>
              </a:rPr>
              <a:t>System</a:t>
            </a:r>
            <a:r>
              <a:rPr lang="ko-KR" altLang="en-US" sz="2400" b="1" dirty="0">
                <a:latin typeface="+mj-ea"/>
                <a:ea typeface="+mj-ea"/>
              </a:rPr>
              <a:t>을 활용한 효과 구현</a:t>
            </a:r>
            <a:endParaRPr lang="en-US" altLang="ko-KR" sz="24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이미터</a:t>
            </a:r>
            <a:r>
              <a:rPr lang="en-US" altLang="ko-KR" sz="2000" dirty="0">
                <a:latin typeface="+mj-ea"/>
                <a:ea typeface="+mj-ea"/>
              </a:rPr>
              <a:t>(Emitter)</a:t>
            </a:r>
            <a:r>
              <a:rPr lang="ko-KR" altLang="en-US" sz="2000" dirty="0">
                <a:latin typeface="+mj-ea"/>
                <a:ea typeface="+mj-ea"/>
              </a:rPr>
              <a:t> 구현</a:t>
            </a:r>
            <a:endParaRPr lang="en-US" altLang="ko-KR" sz="2000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단순한 입자 모델을 표현하는 파티클 이미터</a:t>
            </a:r>
            <a:r>
              <a:rPr lang="en-US" altLang="ko-KR" dirty="0">
                <a:latin typeface="+mj-ea"/>
                <a:ea typeface="+mj-ea"/>
              </a:rPr>
              <a:t>(Particle Emitter)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입자에 텍스처 정보를 표현하는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ko-KR" altLang="en-US" dirty="0">
                <a:latin typeface="+mj-ea"/>
                <a:ea typeface="+mj-ea"/>
              </a:rPr>
              <a:t>스프라이트 이미터</a:t>
            </a:r>
            <a:r>
              <a:rPr lang="en-US" altLang="ko-KR" dirty="0">
                <a:latin typeface="+mj-ea"/>
                <a:ea typeface="+mj-ea"/>
              </a:rPr>
              <a:t>(Sprite Emitter)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이미터 매니저 구현</a:t>
            </a:r>
            <a:endParaRPr lang="en-US" altLang="ko-KR" sz="2000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0" i="0" dirty="0">
                <a:solidFill>
                  <a:srgbClr val="D1D7E0"/>
                </a:solidFill>
                <a:effectLst/>
                <a:latin typeface="-apple-system"/>
              </a:rPr>
              <a:t>여러 </a:t>
            </a:r>
            <a:r>
              <a:rPr lang="ko-KR" altLang="en-US" dirty="0">
                <a:solidFill>
                  <a:srgbClr val="D1D7E0"/>
                </a:solidFill>
                <a:latin typeface="-apple-system"/>
              </a:rPr>
              <a:t>이미터를</a:t>
            </a:r>
            <a:r>
              <a:rPr lang="ko-KR" altLang="en-US" b="0" i="0" dirty="0">
                <a:solidFill>
                  <a:srgbClr val="D1D7E0"/>
                </a:solidFill>
                <a:effectLst/>
                <a:latin typeface="-apple-system"/>
              </a:rPr>
              <a:t> 하나의 매니저가 관리</a:t>
            </a:r>
            <a:endParaRPr lang="en-US" altLang="ko-KR" b="0" i="0" dirty="0">
              <a:solidFill>
                <a:srgbClr val="D1D7E0"/>
              </a:solidFill>
              <a:effectLst/>
              <a:latin typeface="-apple-system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0" i="0" dirty="0">
                <a:solidFill>
                  <a:srgbClr val="D1D7E0"/>
                </a:solidFill>
                <a:effectLst/>
                <a:latin typeface="-apple-system"/>
              </a:rPr>
              <a:t>GPU</a:t>
            </a:r>
            <a:r>
              <a:rPr lang="ko-KR" altLang="en-US" b="0" i="0" dirty="0">
                <a:solidFill>
                  <a:srgbClr val="D1D7E0"/>
                </a:solidFill>
                <a:effectLst/>
                <a:latin typeface="-apple-system"/>
              </a:rPr>
              <a:t> 메모리를 매니저가 할당하고</a:t>
            </a:r>
            <a:r>
              <a:rPr lang="en-US" altLang="ko-KR" b="0" i="0" dirty="0">
                <a:solidFill>
                  <a:srgbClr val="D1D7E0"/>
                </a:solidFill>
                <a:effectLst/>
                <a:latin typeface="-apple-system"/>
              </a:rPr>
              <a:t>,</a:t>
            </a:r>
            <a:r>
              <a:rPr lang="ko-KR" altLang="en-US" b="0" i="0" dirty="0">
                <a:solidFill>
                  <a:srgbClr val="D1D7E0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D1D7E0"/>
                </a:solidFill>
                <a:effectLst/>
                <a:latin typeface="-apple-system"/>
              </a:rPr>
              <a:t>Pooling</a:t>
            </a:r>
            <a:r>
              <a:rPr lang="ko-KR" altLang="en-US" b="0" i="0" dirty="0">
                <a:solidFill>
                  <a:srgbClr val="D1D7E0"/>
                </a:solidFill>
                <a:effectLst/>
                <a:latin typeface="-apple-system"/>
              </a:rPr>
              <a:t>을 통해 이미터 생성</a:t>
            </a:r>
            <a:r>
              <a:rPr lang="en-US" altLang="ko-KR" dirty="0">
                <a:solidFill>
                  <a:srgbClr val="D1D7E0"/>
                </a:solidFill>
                <a:latin typeface="-apple-system"/>
              </a:rPr>
              <a:t> / </a:t>
            </a:r>
            <a:r>
              <a:rPr lang="ko-KR" altLang="en-US" dirty="0">
                <a:solidFill>
                  <a:srgbClr val="D1D7E0"/>
                </a:solidFill>
                <a:latin typeface="-apple-system"/>
              </a:rPr>
              <a:t>삭제에 따른 통한 </a:t>
            </a:r>
            <a:r>
              <a:rPr lang="ko-KR" altLang="en-US" b="0" i="0" dirty="0">
                <a:solidFill>
                  <a:srgbClr val="D1D7E0"/>
                </a:solidFill>
                <a:effectLst/>
                <a:latin typeface="-apple-system"/>
              </a:rPr>
              <a:t>오버헤드</a:t>
            </a:r>
            <a:r>
              <a:rPr lang="en-US" altLang="ko-KR" b="0" i="0" dirty="0">
                <a:solidFill>
                  <a:srgbClr val="D1D7E0"/>
                </a:solidFill>
                <a:effectLst/>
                <a:latin typeface="-apple-system"/>
              </a:rPr>
              <a:t>(</a:t>
            </a:r>
            <a:r>
              <a:rPr lang="ko-KR" altLang="en-US" b="0" i="0" dirty="0">
                <a:solidFill>
                  <a:srgbClr val="D1D7E0"/>
                </a:solidFill>
                <a:effectLst/>
                <a:latin typeface="-apple-system"/>
              </a:rPr>
              <a:t>메모리 할당 등</a:t>
            </a:r>
            <a:r>
              <a:rPr lang="en-US" altLang="ko-KR" b="0" i="0" dirty="0">
                <a:solidFill>
                  <a:srgbClr val="D1D7E0"/>
                </a:solidFill>
                <a:effectLst/>
                <a:latin typeface="-apple-system"/>
              </a:rPr>
              <a:t>) </a:t>
            </a:r>
            <a:r>
              <a:rPr lang="ko-KR" altLang="en-US" b="0" i="0" dirty="0">
                <a:solidFill>
                  <a:srgbClr val="D1D7E0"/>
                </a:solidFill>
                <a:effectLst/>
                <a:latin typeface="-apple-system"/>
              </a:rPr>
              <a:t>감소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502F7F-4A5E-7880-8426-6E16F96948C6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03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43756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3DCA2-C632-4831-9306-3E43A021A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7B4594-935C-4B32-7D4B-0EB27B7D2D9F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970320-16E6-905C-7D13-19A70F7796E3}"/>
              </a:ext>
            </a:extLst>
          </p:cNvPr>
          <p:cNvSpPr txBox="1"/>
          <p:nvPr/>
        </p:nvSpPr>
        <p:spPr>
          <a:xfrm>
            <a:off x="1004068" y="1286828"/>
            <a:ext cx="11203172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프로젝트 주간 진행사항</a:t>
            </a:r>
            <a:endParaRPr lang="en-US" altLang="ko-KR" sz="2400" dirty="0">
              <a:latin typeface="+mj-ea"/>
              <a:ea typeface="+mj-ea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4A391E5C-E35B-C059-1304-3F3C4B32D8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3594956"/>
              </p:ext>
            </p:extLst>
          </p:nvPr>
        </p:nvGraphicFramePr>
        <p:xfrm>
          <a:off x="1213368" y="1911965"/>
          <a:ext cx="9990664" cy="43326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9352">
                  <a:extLst>
                    <a:ext uri="{9D8B030D-6E8A-4147-A177-3AD203B41FA5}">
                      <a16:colId xmlns:a16="http://schemas.microsoft.com/office/drawing/2014/main" val="130953214"/>
                    </a:ext>
                  </a:extLst>
                </a:gridCol>
                <a:gridCol w="8121312">
                  <a:extLst>
                    <a:ext uri="{9D8B030D-6E8A-4147-A177-3AD203B41FA5}">
                      <a16:colId xmlns:a16="http://schemas.microsoft.com/office/drawing/2014/main" val="1218711700"/>
                    </a:ext>
                  </a:extLst>
                </a:gridCol>
              </a:tblGrid>
              <a:tr h="336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경과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223414"/>
                  </a:ext>
                </a:extLst>
              </a:tr>
              <a:tr h="7564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(3.31 ~ 4.8)</a:t>
                      </a:r>
                      <a:endParaRPr lang="ko-KR" altLang="en-US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파티클 시스템 관련 리서치 및 기본 환경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(DirectX11)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 구축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이미터 매니저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구현 시작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Pooling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구현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1200150" lvl="2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입자 수와 동일한 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StructuredBuffer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에 입자의 생존 여부 체크</a:t>
                      </a:r>
                      <a:endParaRPr lang="en-US" altLang="ko-KR" sz="1400" b="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1200150" lvl="2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이를 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Prefix Sum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한 후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, Index 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버퍼 생성에 활용</a:t>
                      </a:r>
                      <a:endParaRPr lang="en-US" altLang="ko-KR" sz="1400" b="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001485"/>
                  </a:ext>
                </a:extLst>
              </a:tr>
              <a:tr h="9806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(4.9 ~ 4.14)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이미터 기본 클래스 구현 시작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구면좌표계를 통한 방출 특성 제어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기본 외력 구현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중력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저항력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, Curl-Noise,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점 인력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7361298"/>
                  </a:ext>
                </a:extLst>
              </a:tr>
              <a:tr h="12047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(4.16 ~ 4.22)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1" dirty="0">
                          <a:latin typeface="+mj-ea"/>
                          <a:ea typeface="+mj-ea"/>
                        </a:rPr>
                        <a:t>보간을 위한 템플릿 클래스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 구현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Linear, Catmull-Rom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보간 기법 작성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상용 엔진을 참고하여 </a:t>
                      </a:r>
                      <a:r>
                        <a:rPr lang="ko-KR" altLang="en-US" sz="1400" b="1" dirty="0">
                          <a:latin typeface="+mj-ea"/>
                          <a:ea typeface="+mj-ea"/>
                        </a:rPr>
                        <a:t>이미터에 대한 </a:t>
                      </a:r>
                      <a:r>
                        <a:rPr lang="en-US" altLang="ko-KR" sz="1400" b="1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sz="1400" b="1" dirty="0">
                          <a:latin typeface="+mj-ea"/>
                          <a:ea typeface="+mj-ea"/>
                        </a:rPr>
                        <a:t>가지 특성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을 클래스로 구분 작성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InitialSpawn, EmitterUpdate, RuntimeSpawn, ForceUpdate</a:t>
                      </a: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파티클 이미터 구현 시작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112070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0A6E7D6-260E-42BC-F589-0FB77B00A8DF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04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03895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BF94A-BC7A-9CBD-E60F-4D1B4F7B6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9A5443A-8F75-BAA1-EF65-5C9360FFE598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B4C1E9-E08D-CFB6-DC48-85CB01AF1C6C}"/>
              </a:ext>
            </a:extLst>
          </p:cNvPr>
          <p:cNvSpPr txBox="1"/>
          <p:nvPr/>
        </p:nvSpPr>
        <p:spPr>
          <a:xfrm>
            <a:off x="1004068" y="1286828"/>
            <a:ext cx="11203172" cy="2547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프로젝트 주간 진행사항</a:t>
            </a:r>
            <a:r>
              <a:rPr lang="en-US" altLang="ko-KR" sz="2400" dirty="0"/>
              <a:t>(</a:t>
            </a:r>
            <a:r>
              <a:rPr lang="ko-KR" altLang="en-US" sz="2400" dirty="0"/>
              <a:t>계속</a:t>
            </a:r>
            <a:r>
              <a:rPr lang="en-US" altLang="ko-KR" sz="2400" dirty="0"/>
              <a:t>)</a:t>
            </a:r>
            <a:endParaRPr lang="en-US" altLang="ko-KR" sz="2400" dirty="0">
              <a:latin typeface="+mj-ea"/>
              <a:ea typeface="+mj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보간을 위한 템플릿 클래스 구현</a:t>
            </a:r>
            <a:endParaRPr lang="en-US" altLang="ko-KR" sz="2000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+mj-ea"/>
                <a:ea typeface="+mj-ea"/>
              </a:rPr>
              <a:t>IIterpolater&lt;Dim&gt;</a:t>
            </a:r>
            <a:r>
              <a:rPr lang="ko-KR" altLang="en-US" dirty="0">
                <a:latin typeface="+mj-ea"/>
                <a:ea typeface="+mj-ea"/>
              </a:rPr>
              <a:t>을 통해 </a:t>
            </a:r>
            <a:r>
              <a:rPr lang="en-US" altLang="ko-KR" dirty="0">
                <a:latin typeface="+mj-ea"/>
                <a:ea typeface="+mj-ea"/>
              </a:rPr>
              <a:t>Dim </a:t>
            </a:r>
            <a:r>
              <a:rPr lang="ko-KR" altLang="en-US" dirty="0">
                <a:latin typeface="+mj-ea"/>
                <a:ea typeface="+mj-ea"/>
              </a:rPr>
              <a:t>차원에 대한 보간 수행을 위한 인터페이스를 정의</a:t>
            </a:r>
            <a:endParaRPr lang="en-US" altLang="ko-KR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+mj-ea"/>
                <a:ea typeface="+mj-ea"/>
              </a:rPr>
              <a:t>AInterpolater</a:t>
            </a:r>
            <a:r>
              <a:rPr lang="en-US" altLang="ko-KR" dirty="0">
                <a:latin typeface="+mj-ea"/>
                <a:ea typeface="+mj-ea"/>
              </a:rPr>
              <a:t>&lt;Dim, N&gt;</a:t>
            </a:r>
            <a:r>
              <a:rPr lang="ko-KR" altLang="en-US" dirty="0">
                <a:latin typeface="+mj-ea"/>
                <a:ea typeface="+mj-ea"/>
              </a:rPr>
              <a:t>를 통해 </a:t>
            </a:r>
            <a:r>
              <a:rPr lang="en-US" altLang="ko-KR" dirty="0">
                <a:latin typeface="+mj-ea"/>
                <a:ea typeface="+mj-ea"/>
              </a:rPr>
              <a:t>N</a:t>
            </a:r>
            <a:r>
              <a:rPr lang="ko-KR" altLang="en-US" dirty="0">
                <a:latin typeface="+mj-ea"/>
                <a:ea typeface="+mj-ea"/>
              </a:rPr>
              <a:t>차 보간을 수행하는 추상 클래스 정의</a:t>
            </a:r>
            <a:endParaRPr lang="en-US" altLang="ko-KR" dirty="0">
              <a:latin typeface="+mj-ea"/>
              <a:ea typeface="+mj-ea"/>
            </a:endParaRPr>
          </a:p>
          <a:p>
            <a:pPr marL="1714500" lvl="3" indent="-342900">
              <a:buFont typeface="Wingdings" panose="05000000000000000000" pitchFamily="2" charset="2"/>
              <a:buChar char="ü"/>
            </a:pPr>
            <a:r>
              <a:rPr lang="en-US" altLang="ko-KR" sz="1600" dirty="0">
                <a:latin typeface="+mj-ea"/>
                <a:ea typeface="+mj-ea"/>
              </a:rPr>
              <a:t>N</a:t>
            </a:r>
            <a:r>
              <a:rPr lang="ko-KR" altLang="en-US" sz="1600" dirty="0">
                <a:latin typeface="+mj-ea"/>
                <a:ea typeface="+mj-ea"/>
              </a:rPr>
              <a:t>에 따라 멤버 변수가 달라져야 하므로 템플릿으로 구분</a:t>
            </a:r>
            <a:endParaRPr lang="en-US" altLang="ko-KR" sz="1600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j-ea"/>
                <a:ea typeface="+mj-ea"/>
              </a:rPr>
              <a:t>각 보간 클래스는 </a:t>
            </a:r>
            <a:r>
              <a:rPr lang="en-US" altLang="ko-KR" dirty="0" err="1">
                <a:latin typeface="+mj-ea"/>
                <a:ea typeface="+mj-ea"/>
              </a:rPr>
              <a:t>Ainterpolater</a:t>
            </a:r>
            <a:r>
              <a:rPr lang="en-US" altLang="ko-KR" dirty="0">
                <a:latin typeface="+mj-ea"/>
                <a:ea typeface="+mj-ea"/>
              </a:rPr>
              <a:t>&lt;Dim, N&gt;</a:t>
            </a:r>
            <a:r>
              <a:rPr lang="ko-KR" altLang="en-US" dirty="0">
                <a:latin typeface="+mj-ea"/>
                <a:ea typeface="+mj-ea"/>
              </a:rPr>
              <a:t>를 상속받아 구체화</a:t>
            </a:r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30CDBDB-7B9D-1DA6-618B-C6F4D097B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798" y="4002214"/>
            <a:ext cx="6876403" cy="271785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D853E85-3C8A-3222-F4A9-45EF9C43B517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05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28495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1770A-06C5-C9EB-3A0B-6481D2BD6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5CFE00-3E67-497F-38D8-710359037698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33384E-7535-D773-04C0-675989494437}"/>
              </a:ext>
            </a:extLst>
          </p:cNvPr>
          <p:cNvSpPr txBox="1"/>
          <p:nvPr/>
        </p:nvSpPr>
        <p:spPr>
          <a:xfrm>
            <a:off x="1004068" y="1286828"/>
            <a:ext cx="11203172" cy="3285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프로젝트 주간 진행사항</a:t>
            </a:r>
            <a:r>
              <a:rPr lang="en-US" altLang="ko-KR" sz="2400" dirty="0"/>
              <a:t>(</a:t>
            </a:r>
            <a:r>
              <a:rPr lang="ko-KR" altLang="en-US" sz="2400" dirty="0"/>
              <a:t>계속</a:t>
            </a:r>
            <a:r>
              <a:rPr lang="en-US" altLang="ko-KR" sz="2400" dirty="0"/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이미터 특성 클래스</a:t>
            </a:r>
            <a:endParaRPr lang="en-US" altLang="ko-KR" sz="2000" dirty="0">
              <a:latin typeface="+mj-ea"/>
              <a:ea typeface="+mj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+mj-ea"/>
                <a:ea typeface="+mj-ea"/>
              </a:rPr>
              <a:t>AEmitter</a:t>
            </a:r>
            <a:r>
              <a:rPr lang="ko-KR" altLang="en-US" sz="2000" dirty="0">
                <a:latin typeface="+mj-ea"/>
                <a:ea typeface="+mj-ea"/>
              </a:rPr>
              <a:t>는 아래 이미터 특성 클래스를 관리</a:t>
            </a:r>
            <a:endParaRPr lang="en-US" altLang="ko-KR" sz="2000" dirty="0">
              <a:latin typeface="+mj-ea"/>
              <a:ea typeface="+mj-ea"/>
            </a:endParaRP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 err="1">
                <a:latin typeface="+mj-ea"/>
                <a:ea typeface="+mj-ea"/>
              </a:rPr>
              <a:t>CInitialSpawnProperty</a:t>
            </a:r>
            <a:r>
              <a:rPr lang="en-US" altLang="ko-KR" sz="1600" dirty="0">
                <a:latin typeface="+mj-ea"/>
                <a:ea typeface="+mj-ea"/>
              </a:rPr>
              <a:t> : </a:t>
            </a:r>
            <a:r>
              <a:rPr lang="ko-KR" altLang="en-US" sz="1600" dirty="0">
                <a:latin typeface="+mj-ea"/>
                <a:ea typeface="+mj-ea"/>
              </a:rPr>
              <a:t>초기 입자에 대한 특성</a:t>
            </a:r>
            <a:r>
              <a:rPr lang="en-US" altLang="ko-KR" sz="1600" dirty="0">
                <a:latin typeface="+mj-ea"/>
                <a:ea typeface="+mj-ea"/>
              </a:rPr>
              <a:t>(</a:t>
            </a:r>
            <a:r>
              <a:rPr lang="ko-KR" altLang="en-US" sz="1600" dirty="0">
                <a:latin typeface="+mj-ea"/>
                <a:ea typeface="+mj-ea"/>
              </a:rPr>
              <a:t>위치</a:t>
            </a:r>
            <a:r>
              <a:rPr lang="en-US" altLang="ko-KR" sz="1600" dirty="0">
                <a:latin typeface="+mj-ea"/>
                <a:ea typeface="+mj-ea"/>
              </a:rPr>
              <a:t>, </a:t>
            </a:r>
            <a:r>
              <a:rPr lang="ko-KR" altLang="en-US" sz="1600" dirty="0">
                <a:latin typeface="+mj-ea"/>
                <a:ea typeface="+mj-ea"/>
              </a:rPr>
              <a:t>속도</a:t>
            </a:r>
            <a:r>
              <a:rPr lang="en-US" altLang="ko-KR" sz="1600" dirty="0">
                <a:latin typeface="+mj-ea"/>
                <a:ea typeface="+mj-ea"/>
              </a:rPr>
              <a:t>)</a:t>
            </a: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 err="1">
                <a:latin typeface="+mj-ea"/>
                <a:ea typeface="+mj-ea"/>
              </a:rPr>
              <a:t>CEmitterUpdateProperty</a:t>
            </a:r>
            <a:r>
              <a:rPr lang="en-US" altLang="ko-KR" sz="1600" dirty="0">
                <a:latin typeface="+mj-ea"/>
                <a:ea typeface="+mj-ea"/>
              </a:rPr>
              <a:t> : </a:t>
            </a:r>
            <a:r>
              <a:rPr lang="ko-KR" altLang="en-US" sz="1600" dirty="0">
                <a:latin typeface="+mj-ea"/>
                <a:ea typeface="+mj-ea"/>
              </a:rPr>
              <a:t>이미터 업데이트 특성</a:t>
            </a:r>
            <a:r>
              <a:rPr lang="en-US" altLang="ko-KR" sz="1600" dirty="0">
                <a:latin typeface="+mj-ea"/>
                <a:ea typeface="+mj-ea"/>
              </a:rPr>
              <a:t>(</a:t>
            </a:r>
            <a:r>
              <a:rPr lang="ko-KR" altLang="en-US" sz="1600" dirty="0">
                <a:latin typeface="+mj-ea"/>
                <a:ea typeface="+mj-ea"/>
              </a:rPr>
              <a:t>루프</a:t>
            </a:r>
            <a:r>
              <a:rPr lang="en-US" altLang="ko-KR" sz="1600" dirty="0">
                <a:latin typeface="+mj-ea"/>
                <a:ea typeface="+mj-ea"/>
              </a:rPr>
              <a:t>, </a:t>
            </a:r>
            <a:r>
              <a:rPr lang="ko-KR" altLang="en-US" sz="1600" dirty="0">
                <a:latin typeface="+mj-ea"/>
                <a:ea typeface="+mj-ea"/>
              </a:rPr>
              <a:t>입자 </a:t>
            </a:r>
            <a:r>
              <a:rPr lang="ko-KR" altLang="en-US" sz="1600" dirty="0" err="1">
                <a:latin typeface="+mj-ea"/>
                <a:ea typeface="+mj-ea"/>
              </a:rPr>
              <a:t>생성률</a:t>
            </a:r>
            <a:r>
              <a:rPr lang="en-US" altLang="ko-KR" sz="1600" dirty="0">
                <a:latin typeface="+mj-ea"/>
                <a:ea typeface="+mj-ea"/>
              </a:rPr>
              <a:t>)</a:t>
            </a: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 err="1">
                <a:latin typeface="+mj-ea"/>
                <a:ea typeface="+mj-ea"/>
              </a:rPr>
              <a:t>CRunTimeSpawnProperty</a:t>
            </a:r>
            <a:r>
              <a:rPr lang="en-US" altLang="ko-KR" sz="1600" dirty="0">
                <a:latin typeface="+mj-ea"/>
                <a:ea typeface="+mj-ea"/>
              </a:rPr>
              <a:t> : </a:t>
            </a:r>
            <a:r>
              <a:rPr lang="ko-KR" altLang="en-US" sz="1600" dirty="0">
                <a:latin typeface="+mj-ea"/>
                <a:ea typeface="+mj-ea"/>
              </a:rPr>
              <a:t>런타임에 생성되는 입자에 대한 특성</a:t>
            </a:r>
            <a:r>
              <a:rPr lang="en-US" altLang="ko-KR" sz="1600" dirty="0">
                <a:latin typeface="+mj-ea"/>
                <a:ea typeface="+mj-ea"/>
              </a:rPr>
              <a:t>(</a:t>
            </a:r>
            <a:r>
              <a:rPr lang="ko-KR" altLang="en-US" sz="1600" dirty="0">
                <a:latin typeface="+mj-ea"/>
                <a:ea typeface="+mj-ea"/>
              </a:rPr>
              <a:t>위치</a:t>
            </a:r>
            <a:r>
              <a:rPr lang="en-US" altLang="ko-KR" sz="1600" dirty="0">
                <a:latin typeface="+mj-ea"/>
                <a:ea typeface="+mj-ea"/>
              </a:rPr>
              <a:t>, </a:t>
            </a:r>
            <a:r>
              <a:rPr lang="ko-KR" altLang="en-US" sz="1600" dirty="0">
                <a:latin typeface="+mj-ea"/>
                <a:ea typeface="+mj-ea"/>
              </a:rPr>
              <a:t>속도</a:t>
            </a:r>
            <a:r>
              <a:rPr lang="en-US" altLang="ko-KR" sz="1600" dirty="0">
                <a:latin typeface="+mj-ea"/>
                <a:ea typeface="+mj-ea"/>
              </a:rPr>
              <a:t>)</a:t>
            </a:r>
          </a:p>
          <a:p>
            <a:pPr marL="2171700" lvl="4" indent="-342900">
              <a:buFont typeface="Wingdings" panose="05000000000000000000" pitchFamily="2" charset="2"/>
              <a:buChar char="Ø"/>
            </a:pPr>
            <a:r>
              <a:rPr lang="en-US" altLang="ko-KR" sz="1400" dirty="0" err="1">
                <a:latin typeface="+mj-ea"/>
                <a:ea typeface="+mj-ea"/>
              </a:rPr>
              <a:t>CSpriteRuntimeSpawnProperty</a:t>
            </a:r>
            <a:r>
              <a:rPr lang="en-US" altLang="ko-KR" sz="1400" dirty="0">
                <a:latin typeface="+mj-ea"/>
                <a:ea typeface="+mj-ea"/>
              </a:rPr>
              <a:t> : </a:t>
            </a:r>
            <a:r>
              <a:rPr lang="ko-KR" altLang="en-US" sz="1400" dirty="0">
                <a:latin typeface="+mj-ea"/>
                <a:ea typeface="+mj-ea"/>
              </a:rPr>
              <a:t>스프라이트 특성</a:t>
            </a:r>
            <a:r>
              <a:rPr lang="en-US" altLang="ko-KR" sz="1400" dirty="0">
                <a:latin typeface="+mj-ea"/>
                <a:ea typeface="+mj-ea"/>
              </a:rPr>
              <a:t>(</a:t>
            </a:r>
            <a:r>
              <a:rPr lang="ko-KR" altLang="en-US" sz="1400" dirty="0">
                <a:latin typeface="+mj-ea"/>
                <a:ea typeface="+mj-ea"/>
              </a:rPr>
              <a:t>텍스처 크기</a:t>
            </a:r>
            <a:r>
              <a:rPr lang="en-US" altLang="ko-KR" sz="1400" dirty="0">
                <a:latin typeface="+mj-ea"/>
                <a:ea typeface="+mj-ea"/>
              </a:rPr>
              <a:t>, Index)</a:t>
            </a:r>
          </a:p>
          <a:p>
            <a:pPr marL="1714500" lvl="3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 err="1">
                <a:latin typeface="+mj-ea"/>
                <a:ea typeface="+mj-ea"/>
              </a:rPr>
              <a:t>CForceUpdateProperty</a:t>
            </a:r>
            <a:r>
              <a:rPr lang="en-US" altLang="ko-KR" sz="1600" dirty="0">
                <a:latin typeface="+mj-ea"/>
                <a:ea typeface="+mj-ea"/>
              </a:rPr>
              <a:t> : </a:t>
            </a:r>
            <a:r>
              <a:rPr lang="ko-KR" altLang="en-US" sz="1600" dirty="0">
                <a:latin typeface="+mj-ea"/>
                <a:ea typeface="+mj-ea"/>
              </a:rPr>
              <a:t>입자에 작용하는 외력 특성</a:t>
            </a:r>
            <a:r>
              <a:rPr lang="en-US" altLang="ko-KR" sz="1600" dirty="0">
                <a:latin typeface="+mj-ea"/>
                <a:ea typeface="+mj-ea"/>
              </a:rPr>
              <a:t>(</a:t>
            </a:r>
            <a:r>
              <a:rPr lang="ko-KR" altLang="en-US" sz="1600" dirty="0">
                <a:latin typeface="+mj-ea"/>
                <a:ea typeface="+mj-ea"/>
              </a:rPr>
              <a:t>중력</a:t>
            </a:r>
            <a:r>
              <a:rPr lang="en-US" altLang="ko-KR" sz="1600" dirty="0">
                <a:latin typeface="+mj-ea"/>
                <a:ea typeface="+mj-ea"/>
              </a:rPr>
              <a:t>, </a:t>
            </a:r>
            <a:r>
              <a:rPr lang="ko-KR" altLang="en-US" sz="1600" dirty="0">
                <a:latin typeface="+mj-ea"/>
                <a:ea typeface="+mj-ea"/>
              </a:rPr>
              <a:t>저항력 등</a:t>
            </a:r>
            <a:r>
              <a:rPr lang="en-US" altLang="ko-KR" sz="1600" dirty="0">
                <a:latin typeface="+mj-ea"/>
                <a:ea typeface="+mj-ea"/>
              </a:rPr>
              <a:t>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A129E86-8BDD-D36F-0E8D-D97EACD6B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67" y="4630338"/>
            <a:ext cx="9258234" cy="19526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3BC24A8-E45A-76B9-0775-722053C90A10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06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84562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ABD0D-DBD1-3E19-032B-E84EC1A07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DE0620-F05C-2F32-CBCA-D095A7430577}"/>
              </a:ext>
            </a:extLst>
          </p:cNvPr>
          <p:cNvSpPr txBox="1"/>
          <p:nvPr/>
        </p:nvSpPr>
        <p:spPr>
          <a:xfrm>
            <a:off x="864555" y="275037"/>
            <a:ext cx="95553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결과</a:t>
            </a:r>
            <a:endParaRPr lang="en-US" altLang="ko-KR" sz="40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C5556E-5FEB-11D4-0972-12E20EEBA81F}"/>
              </a:ext>
            </a:extLst>
          </p:cNvPr>
          <p:cNvSpPr txBox="1"/>
          <p:nvPr/>
        </p:nvSpPr>
        <p:spPr>
          <a:xfrm>
            <a:off x="1004068" y="1286828"/>
            <a:ext cx="11203172" cy="574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/>
              <a:t>프로젝트 주간 진행사항</a:t>
            </a:r>
            <a:r>
              <a:rPr lang="en-US" altLang="ko-KR" sz="2400" dirty="0"/>
              <a:t>(</a:t>
            </a:r>
            <a:r>
              <a:rPr lang="ko-KR" altLang="en-US" sz="2400" dirty="0"/>
              <a:t>계속</a:t>
            </a:r>
            <a:r>
              <a:rPr lang="en-US" altLang="ko-KR" sz="2400" dirty="0"/>
              <a:t>)</a:t>
            </a:r>
            <a:endParaRPr lang="en-US" altLang="ko-KR" sz="2400" dirty="0">
              <a:latin typeface="+mj-ea"/>
              <a:ea typeface="+mj-ea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43C9289-C268-35B1-E688-E711931FF6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3373889"/>
              </p:ext>
            </p:extLst>
          </p:nvPr>
        </p:nvGraphicFramePr>
        <p:xfrm>
          <a:off x="1213368" y="1910366"/>
          <a:ext cx="9990663" cy="4720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9352">
                  <a:extLst>
                    <a:ext uri="{9D8B030D-6E8A-4147-A177-3AD203B41FA5}">
                      <a16:colId xmlns:a16="http://schemas.microsoft.com/office/drawing/2014/main" val="130953214"/>
                    </a:ext>
                  </a:extLst>
                </a:gridCol>
                <a:gridCol w="8121311">
                  <a:extLst>
                    <a:ext uri="{9D8B030D-6E8A-4147-A177-3AD203B41FA5}">
                      <a16:colId xmlns:a16="http://schemas.microsoft.com/office/drawing/2014/main" val="1218711700"/>
                    </a:ext>
                  </a:extLst>
                </a:gridCol>
              </a:tblGrid>
              <a:tr h="336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경과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223414"/>
                  </a:ext>
                </a:extLst>
              </a:tr>
              <a:tr h="7564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(4.23 ~ 4.29)</a:t>
                      </a:r>
                      <a:endParaRPr lang="ko-KR" altLang="en-US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보간 클래스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Cubic Spline)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추가 구현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1" dirty="0">
                          <a:latin typeface="+mj-ea"/>
                          <a:ea typeface="+mj-ea"/>
                        </a:rPr>
                        <a:t>이미터 시간 기준 보간</a:t>
                      </a:r>
                      <a:r>
                        <a:rPr lang="en-US" altLang="ko-KR" sz="1400" b="1" dirty="0">
                          <a:latin typeface="+mj-ea"/>
                          <a:ea typeface="+mj-ea"/>
                        </a:rPr>
                        <a:t>(CPU)</a:t>
                      </a:r>
                      <a:r>
                        <a:rPr lang="ko-KR" altLang="en-US" sz="1400" b="1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400" b="1" dirty="0">
                          <a:latin typeface="+mj-ea"/>
                          <a:ea typeface="+mj-ea"/>
                        </a:rPr>
                        <a:t>/ </a:t>
                      </a:r>
                      <a:r>
                        <a:rPr lang="ko-KR" altLang="en-US" sz="1400" b="1" dirty="0">
                          <a:latin typeface="+mj-ea"/>
                          <a:ea typeface="+mj-ea"/>
                        </a:rPr>
                        <a:t>파티클 생명 기준 보간</a:t>
                      </a:r>
                      <a:r>
                        <a:rPr lang="en-US" altLang="ko-KR" sz="1400" b="1" dirty="0">
                          <a:latin typeface="+mj-ea"/>
                          <a:ea typeface="+mj-ea"/>
                        </a:rPr>
                        <a:t>(GPU)</a:t>
                      </a:r>
                      <a:r>
                        <a:rPr lang="ko-KR" altLang="en-US" sz="1400" b="1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구분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이미터 매니저 수정</a:t>
                      </a:r>
                      <a:endParaRPr lang="en-US" altLang="ko-KR" sz="1400" b="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742950" lvl="1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Pooling 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구현 변경</a:t>
                      </a:r>
                      <a:endParaRPr lang="en-US" altLang="ko-KR" sz="1400" b="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1200150" lvl="2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ü"/>
                      </a:pP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Append / Consume Structured Buffer 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및 카운트 값 활용</a:t>
                      </a:r>
                      <a:endParaRPr lang="en-US" altLang="ko-KR" sz="1400" b="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001485"/>
                  </a:ext>
                </a:extLst>
              </a:tr>
              <a:tr h="7540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(4.30 ~ 5.6)</a:t>
                      </a:r>
                      <a:endParaRPr lang="ko-KR" altLang="en-US" sz="1400" dirty="0"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스프라이트 이미터 구현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742950" lvl="1" indent="-285750" latinLnBrk="1">
                        <a:lnSpc>
                          <a:spcPct val="10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스프라이트 </a:t>
                      </a:r>
                      <a:r>
                        <a:rPr lang="ko-KR" altLang="en-US" sz="1400" b="0" dirty="0" err="1">
                          <a:latin typeface="+mj-ea"/>
                          <a:ea typeface="+mj-ea"/>
                        </a:rPr>
                        <a:t>텍스쳐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 관련 보간 및 </a:t>
                      </a:r>
                      <a:r>
                        <a:rPr lang="ko-KR" altLang="en-US" sz="1400" b="0" dirty="0" err="1">
                          <a:latin typeface="+mj-ea"/>
                          <a:ea typeface="+mj-ea"/>
                        </a:rPr>
                        <a:t>텍스쳐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 관리 구조 작성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1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깊이 값에 대한 </a:t>
                      </a: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Radix Sort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구현</a:t>
                      </a:r>
                      <a:endParaRPr lang="en-US" altLang="ko-KR" sz="1400" b="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7361298"/>
                  </a:ext>
                </a:extLst>
              </a:tr>
              <a:tr h="9621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(5.7 ~ 5.13)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기본 효과 구현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(</a:t>
                      </a:r>
                      <a:r>
                        <a:rPr lang="en-US" altLang="ko-KR" sz="1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Bloom, Velocity Stretching /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깊이 기반 충돌 처리 수행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Radix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Sort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개선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(1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차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, 1M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정렬 시 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2.0 ~ 2.5ms)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1120704"/>
                  </a:ext>
                </a:extLst>
              </a:tr>
              <a:tr h="551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5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월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주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+mj-ea"/>
                          <a:ea typeface="+mj-ea"/>
                        </a:rPr>
                        <a:t>(5.14 ~ 5.20)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화면 밝기에 따른 동적 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Reinhard Tone Mapping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작성</a:t>
                      </a:r>
                      <a:endParaRPr lang="en-US" altLang="ko-KR" sz="1400" b="0" dirty="0">
                        <a:latin typeface="+mj-ea"/>
                        <a:ea typeface="+mj-ea"/>
                      </a:endParaRP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Radix Sort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개선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(2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차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, 1M 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정렬 시 </a:t>
                      </a: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1.6 ~ 1.8ms)</a:t>
                      </a:r>
                    </a:p>
                    <a:p>
                      <a:pPr marL="285750" lvl="0" indent="-285750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b="0" dirty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차원 스프라이트 </a:t>
                      </a:r>
                      <a:r>
                        <a:rPr lang="ko-KR" altLang="en-US" sz="1400" b="0" dirty="0" err="1">
                          <a:latin typeface="+mj-ea"/>
                          <a:ea typeface="+mj-ea"/>
                        </a:rPr>
                        <a:t>텍스쳐</a:t>
                      </a:r>
                      <a:r>
                        <a:rPr lang="ko-KR" altLang="en-US" sz="1400" b="0" dirty="0">
                          <a:latin typeface="+mj-ea"/>
                          <a:ea typeface="+mj-ea"/>
                        </a:rPr>
                        <a:t> 적용을 위한 확장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702318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B2689C7-47D4-9CC9-770B-3EE579C7BE88}"/>
              </a:ext>
            </a:extLst>
          </p:cNvPr>
          <p:cNvSpPr txBox="1"/>
          <p:nvPr/>
        </p:nvSpPr>
        <p:spPr>
          <a:xfrm>
            <a:off x="11204031" y="6284395"/>
            <a:ext cx="987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07 / 15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47078274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보기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보기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623</TotalTime>
  <Words>1029</Words>
  <Application>Microsoft Office PowerPoint</Application>
  <PresentationFormat>와이드스크린</PresentationFormat>
  <Paragraphs>259</Paragraphs>
  <Slides>17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-apple-system</vt:lpstr>
      <vt:lpstr>HY견고딕</vt:lpstr>
      <vt:lpstr>맑은 고딕</vt:lpstr>
      <vt:lpstr>Arial</vt:lpstr>
      <vt:lpstr>Cambria Math</vt:lpstr>
      <vt:lpstr>Century Schoolbook</vt:lpstr>
      <vt:lpstr>Wingdings</vt:lpstr>
      <vt:lpstr>Wingdings 2</vt:lpstr>
      <vt:lpstr>보기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주영한</dc:creator>
  <cp:lastModifiedBy>주영한</cp:lastModifiedBy>
  <cp:revision>363</cp:revision>
  <dcterms:created xsi:type="dcterms:W3CDTF">2025-05-19T09:47:29Z</dcterms:created>
  <dcterms:modified xsi:type="dcterms:W3CDTF">2025-05-20T08:59:23Z</dcterms:modified>
</cp:coreProperties>
</file>

<file path=docProps/thumbnail.jpeg>
</file>